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- 8</c:v>
                </c:pt>
                <c:pt idx="1">
                  <c:v>Поштовим зв'язком - 6</c:v>
                </c:pt>
                <c:pt idx="2">
                  <c:v>Особисто "з рук в руки" - 2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0.37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Фізичні особи - 15</c:v>
                </c:pt>
                <c:pt idx="1">
                  <c:v>Юридичні особи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75475294411732"/>
          <c:w val="0.99083801196938492"/>
          <c:h val="0.12452470558826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Задоволено  - 7</c:v>
                </c:pt>
                <c:pt idx="1">
                  <c:v>Надаслано за належністю - 5</c:v>
                </c:pt>
                <c:pt idx="2">
                  <c:v>Задоволено частково - 3</c:v>
                </c:pt>
                <c:pt idx="3">
                  <c:v>Відмовлено -1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0.44</c:v>
                </c:pt>
                <c:pt idx="1">
                  <c:v>0.31</c:v>
                </c:pt>
                <c:pt idx="2">
                  <c:v>0.19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9281610734573911"/>
          <c:h val="0.13386080408409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Електронною поштою - 7</c:v>
                </c:pt>
                <c:pt idx="1">
                  <c:v>Кур'єром - 4</c:v>
                </c:pt>
                <c:pt idx="2">
                  <c:v>Електронною поштою та поштовим зв'язком - 3 </c:v>
                </c:pt>
                <c:pt idx="3">
                  <c:v>Поштовим зв'язком - 2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0.44</c:v>
                </c:pt>
                <c:pt idx="1">
                  <c:v>0.25</c:v>
                </c:pt>
                <c:pt idx="2">
                  <c:v>0.19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097145032665753"/>
          <c:w val="1"/>
          <c:h val="0.17902854967334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2023 році - 16</c:v>
                </c:pt>
                <c:pt idx="1">
                  <c:v>Кількість запитів на інформацію в  2022 році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03.07.2023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39" y="1196752"/>
            <a:ext cx="9838929" cy="5661248"/>
          </a:xfrm>
        </p:spPr>
        <p:txBody>
          <a:bodyPr rtlCol="0">
            <a:no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ІІ квартал 2023 року</a:t>
            </a: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 (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шістнадцять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800" dirty="0">
                <a:solidFill>
                  <a:schemeClr val="tx2"/>
                </a:solidFill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Вінницького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(підпис) 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«04»  липня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за формою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786729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суб'єктів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відносин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сфері</a:t>
            </a:r>
            <a:r>
              <a:rPr lang="ru-RU" sz="2800" dirty="0">
                <a:solidFill>
                  <a:schemeClr val="tx2"/>
                </a:solidFill>
              </a:rPr>
              <a:t> доступу до </a:t>
            </a:r>
            <a:r>
              <a:rPr lang="ru-RU" sz="2800" dirty="0" err="1">
                <a:solidFill>
                  <a:schemeClr val="tx2"/>
                </a:solidFill>
              </a:rPr>
              <a:t>публічної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інформації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742685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результатами </a:t>
            </a:r>
            <a:r>
              <a:rPr lang="ru-RU" sz="2800" dirty="0" err="1">
                <a:solidFill>
                  <a:schemeClr val="tx2"/>
                </a:solidFill>
              </a:rPr>
              <a:t>розгляду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075535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способом </a:t>
            </a:r>
            <a:r>
              <a:rPr lang="ru-RU" sz="2800" dirty="0" err="1">
                <a:solidFill>
                  <a:schemeClr val="tx2"/>
                </a:solidFill>
              </a:rPr>
              <a:t>отримання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відповіді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запити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875398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Порівняльна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діаграма</a:t>
            </a:r>
            <a:r>
              <a:rPr lang="ru-RU" sz="2800" dirty="0">
                <a:solidFill>
                  <a:schemeClr val="tx2"/>
                </a:solidFill>
              </a:rPr>
              <a:t> з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звітному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періоді</a:t>
            </a:r>
            <a:r>
              <a:rPr lang="ru-RU" sz="2800" dirty="0">
                <a:solidFill>
                  <a:schemeClr val="tx2"/>
                </a:solidFill>
              </a:rPr>
              <a:t> 2023 року з </a:t>
            </a:r>
            <a:r>
              <a:rPr lang="ru-RU" sz="2800" dirty="0" err="1">
                <a:solidFill>
                  <a:schemeClr val="tx2"/>
                </a:solidFill>
              </a:rPr>
              <a:t>відповідним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періодом</a:t>
            </a:r>
            <a:r>
              <a:rPr lang="ru-RU" sz="2800" dirty="0">
                <a:solidFill>
                  <a:schemeClr val="tx2"/>
                </a:solidFill>
              </a:rPr>
              <a:t> 2022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259937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 fontScale="85000" lnSpcReduction="10000"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3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Упродовж звітного періоду оскарження рішень, дій чи бездіяльності Вінницького апеляційного суду, як розпорядника публічної інформації - не встановлено.</a:t>
            </a:r>
            <a:endParaRPr lang="ru-RU" sz="31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      </a:t>
            </a:r>
            <a:r>
              <a:rPr lang="ru-RU" sz="1400" dirty="0">
                <a:solidFill>
                  <a:schemeClr val="tx1"/>
                </a:solidFill>
              </a:rPr>
              <a:t>Начальник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(</a:t>
            </a:r>
            <a:r>
              <a:rPr lang="ru-RU" sz="1400" dirty="0" err="1">
                <a:solidFill>
                  <a:schemeClr val="tx1"/>
                </a:solidFill>
              </a:rPr>
              <a:t>підпис</a:t>
            </a:r>
            <a:r>
              <a:rPr lang="ru-RU" sz="1400">
                <a:solidFill>
                  <a:schemeClr val="tx1"/>
                </a:solidFill>
              </a:rPr>
              <a:t>)                             </a:t>
            </a:r>
            <a:r>
              <a:rPr lang="ru-RU" sz="1400" dirty="0">
                <a:solidFill>
                  <a:schemeClr val="tx1"/>
                </a:solidFill>
              </a:rPr>
              <a:t>Тетяна ОЛІЙНИК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04 липня 2023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3517</TotalTime>
  <Words>230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ІІ квартал 2023 року  За звітний період отримано та опрацьовано 16 (шістнадцять) запитів на отримання публічної інформації, відсоткове значення та класифікація яких подана нижче:  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2023 року з відповідним періодом 2022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814</cp:revision>
  <cp:lastPrinted>2021-01-26T08:33:19Z</cp:lastPrinted>
  <dcterms:created xsi:type="dcterms:W3CDTF">2021-01-13T07:10:30Z</dcterms:created>
  <dcterms:modified xsi:type="dcterms:W3CDTF">2023-07-03T13:38:11Z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