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5" r:id="rId4"/>
  </p:sldMasterIdLst>
  <p:notesMasterIdLst>
    <p:notesMasterId r:id="rId12"/>
  </p:notesMasterIdLst>
  <p:handoutMasterIdLst>
    <p:handoutMasterId r:id="rId13"/>
  </p:handoutMasterIdLst>
  <p:sldIdLst>
    <p:sldId id="279" r:id="rId5"/>
    <p:sldId id="365" r:id="rId6"/>
    <p:sldId id="366" r:id="rId7"/>
    <p:sldId id="367" r:id="rId8"/>
    <p:sldId id="368" r:id="rId9"/>
    <p:sldId id="371" r:id="rId10"/>
    <p:sldId id="372" r:id="rId11"/>
  </p:sldIdLst>
  <p:sldSz cx="12188825" cy="6858000"/>
  <p:notesSz cx="6797675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озділ за замовчуванням" id="{0112DFEF-45BF-48AA-AEC7-8DCDC9FD221A}">
          <p14:sldIdLst>
            <p14:sldId id="279"/>
            <p14:sldId id="365"/>
            <p14:sldId id="366"/>
            <p14:sldId id="367"/>
            <p14:sldId id="368"/>
            <p14:sldId id="371"/>
            <p14:sldId id="372"/>
          </p14:sldIdLst>
        </p14:section>
        <p14:section name="Розділ без заголовка" id="{9398415F-CFF2-480D-8B5D-504567625ED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8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Чорна-Гаража" initials="Ч" lastIdx="2" clrIdx="0">
    <p:extLst>
      <p:ext uri="{19B8F6BF-5375-455C-9EA6-DF929625EA0E}">
        <p15:presenceInfo xmlns:p15="http://schemas.microsoft.com/office/powerpoint/2012/main" userId="Чорна-Гараж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79CB"/>
    <a:srgbClr val="1B7ACD"/>
    <a:srgbClr val="FFFF00"/>
    <a:srgbClr val="F0F3F9"/>
    <a:srgbClr val="95BFE6"/>
    <a:srgbClr val="33ACE0"/>
    <a:srgbClr val="969696"/>
    <a:srgbClr val="E5F329"/>
    <a:srgbClr val="2AA6DD"/>
    <a:srgbClr val="2C8B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Помірний стиль 2 –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45" autoAdjust="0"/>
    <p:restoredTop sz="94706" autoAdjust="0"/>
  </p:normalViewPr>
  <p:slideViewPr>
    <p:cSldViewPr showGuides="1">
      <p:cViewPr varScale="1">
        <p:scale>
          <a:sx n="108" d="100"/>
          <a:sy n="108" d="100"/>
        </p:scale>
        <p:origin x="780" y="114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380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EB-45D3-A9E3-8C86271339D1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EB-45D3-A9E3-8C86271339D1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EB-45D3-A9E3-8C86271339D1}"/>
              </c:ext>
            </c:extLst>
          </c:dPt>
          <c:dPt>
            <c:idx val="3"/>
            <c:bubble3D val="0"/>
            <c:spPr>
              <a:solidFill>
                <a:schemeClr val="accent1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EB-45D3-A9E3-8C86271339D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Електронною поштою - 6</c:v>
                </c:pt>
                <c:pt idx="1">
                  <c:v>Особисто "з рук в руки" - 2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0.75</c:v>
                </c:pt>
                <c:pt idx="1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0F-4C42-97AA-B5430FAF43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6279267581379848"/>
          <c:w val="1"/>
          <c:h val="0.123979627263637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9460199495732371E-2"/>
          <c:y val="2.4499592637855051E-2"/>
          <c:w val="0.94729730718981264"/>
          <c:h val="0.7863671397622485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01E-4077-A5D7-C08D426D79D9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01E-4077-A5D7-C08D426D79D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Фізичні особи - 6</c:v>
                </c:pt>
                <c:pt idx="1">
                  <c:v>Юридичні особи - 2 (надіслані  ДСА України в порядку частини 3 статті 22 Закону України)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0.75</c:v>
                </c:pt>
                <c:pt idx="1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EF-4F71-9562-B9C444834E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uk-UA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uk-UA"/>
          </a:p>
        </c:txPr>
      </c:legendEntry>
      <c:layout>
        <c:manualLayout>
          <c:xMode val="edge"/>
          <c:yMode val="edge"/>
          <c:x val="0"/>
          <c:y val="0.875475294411732"/>
          <c:w val="0.99083801196938492"/>
          <c:h val="0.1245247055882679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DF5-4B41-82E5-1A391B145AD7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DF5-4B41-82E5-1A391B145AD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DF5-4B41-82E5-1A391B145AD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ADF5-4B41-82E5-1A391B145AD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Задоволено (у тому числі частково) - 6</c:v>
                </c:pt>
                <c:pt idx="1">
                  <c:v>Відмовлено - 2 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0.75</c:v>
                </c:pt>
                <c:pt idx="1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DC-45DE-BFDE-B63B848300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6613919591590094"/>
          <c:w val="0.99281610734573911"/>
          <c:h val="0.133860804084099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534428000429785E-2"/>
          <c:y val="5.5522369660600875E-2"/>
          <c:w val="0.90493114399914043"/>
          <c:h val="0.7386568920043892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EAC-4506-BEFC-15159D028A85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EAC-4506-BEFC-15159D028A8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EAC-4506-BEFC-15159D028A8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EAC-4506-BEFC-15159D028A8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9EAC-4506-BEFC-15159D028A8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Електронною поштою - 7</c:v>
                </c:pt>
                <c:pt idx="1">
                  <c:v>Поштовим зв'язком - 1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0.87</c:v>
                </c:pt>
                <c:pt idx="1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BD-40CE-9D92-DC74527F2A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6613919591590094"/>
          <c:w val="0.95374283954046635"/>
          <c:h val="0.1338608040840990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5562541535779678E-2"/>
          <c:y val="4.7366745575277959E-2"/>
          <c:w val="0.91384964449250994"/>
          <c:h val="0.8150837941083470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E46-4DBC-A388-2D06FE1FFA33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E46-4DBC-A388-2D06FE1FFA3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Кількість запитів на інформацію в 2024 році - 8</c:v>
                </c:pt>
                <c:pt idx="1">
                  <c:v>Кількість запитів на інформацію в  2023 році - 16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0.33</c:v>
                </c:pt>
                <c:pt idx="1">
                  <c:v>0.67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F1-43FA-9551-A3BA0C475D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3220982747882091E-2"/>
          <c:y val="0.8654177313631819"/>
          <c:w val="0.98677901725211792"/>
          <c:h val="0.120282055747559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 dirty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6D3186A-9ECD-4E3E-AF58-32E2FFB9810B}" type="datetime1">
              <a:rPr lang="uk-UA" smtClean="0"/>
              <a:t>03.07.2024</a:t>
            </a:fld>
            <a:endParaRPr lang="uk-UA" dirty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 dirty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A4CBEF8-5CDE-472B-839B-B8BB0C881006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632892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 noProof="0" dirty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4AF6198-9EC1-44D2-8112-100108D56542}" type="datetime1">
              <a:rPr lang="uk-UA" noProof="0" smtClean="0"/>
              <a:t>03.07.2024</a:t>
            </a:fld>
            <a:endParaRPr lang="uk-UA" noProof="0" dirty="0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uk-UA" noProof="0" dirty="0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79768" y="4716661"/>
            <a:ext cx="543814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uk-UA" noProof="0" dirty="0"/>
              <a:t>Зразки заголовків</a:t>
            </a:r>
          </a:p>
          <a:p>
            <a:pPr lvl="1" rtl="0"/>
            <a:r>
              <a:rPr lang="uk-UA" noProof="0" dirty="0"/>
              <a:t>Другий рівень</a:t>
            </a:r>
          </a:p>
          <a:p>
            <a:pPr lvl="2" rtl="0"/>
            <a:r>
              <a:rPr lang="uk-UA" noProof="0" dirty="0"/>
              <a:t>Третій рівень</a:t>
            </a:r>
          </a:p>
          <a:p>
            <a:pPr lvl="3" rtl="0"/>
            <a:r>
              <a:rPr lang="uk-UA" noProof="0" dirty="0"/>
              <a:t>Четвертий рівень</a:t>
            </a:r>
          </a:p>
          <a:p>
            <a:pPr lvl="4" rtl="0"/>
            <a:r>
              <a:rPr lang="uk-UA" noProof="0" dirty="0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 noProof="0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BB98AFB-CB0D-4DFE-87B9-B4B0D0DE73CD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25128058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uk-UA" smtClean="0"/>
              <a:t>1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70895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88825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6675" y="2404534"/>
            <a:ext cx="7764913" cy="1646302"/>
          </a:xfrm>
        </p:spPr>
        <p:txBody>
          <a:bodyPr anchor="b">
            <a:noAutofit/>
          </a:bodyPr>
          <a:lstStyle>
            <a:lvl1pPr algn="r">
              <a:defRPr sz="5398">
                <a:solidFill>
                  <a:schemeClr val="accent1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675" y="4050834"/>
            <a:ext cx="7764913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D8B5E9D-B199-47EB-A5C8-3D4C726523F4}" type="datetime1">
              <a:rPr lang="uk-UA" noProof="0" smtClean="0"/>
              <a:t>03.07.2024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2929024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609600"/>
            <a:ext cx="8594429" cy="3403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470400"/>
            <a:ext cx="859442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03.07.2024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85126855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092" y="609600"/>
            <a:ext cx="809202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5783" y="3632200"/>
            <a:ext cx="7222643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470400"/>
            <a:ext cx="859442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03.07.2024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  <p:sp>
        <p:nvSpPr>
          <p:cNvPr id="20" name="TextBox 19"/>
          <p:cNvSpPr txBox="1"/>
          <p:nvPr/>
        </p:nvSpPr>
        <p:spPr>
          <a:xfrm>
            <a:off x="541729" y="790378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0695" y="2886556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799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268224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1931988"/>
            <a:ext cx="8594429" cy="2595460"/>
          </a:xfrm>
        </p:spPr>
        <p:txBody>
          <a:bodyPr anchor="b">
            <a:normAutofit/>
          </a:bodyPr>
          <a:lstStyle>
            <a:lvl1pPr algn="l">
              <a:defRPr sz="43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03.07.2024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83316815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092" y="609600"/>
            <a:ext cx="809202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156" y="4013200"/>
            <a:ext cx="8594430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3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03.07.2024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  <p:sp>
        <p:nvSpPr>
          <p:cNvPr id="24" name="TextBox 23"/>
          <p:cNvSpPr txBox="1"/>
          <p:nvPr/>
        </p:nvSpPr>
        <p:spPr>
          <a:xfrm>
            <a:off x="541729" y="790378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0695" y="2886556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733833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621" y="609600"/>
            <a:ext cx="858596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156" y="4013200"/>
            <a:ext cx="8594430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399">
                <a:solidFill>
                  <a:schemeClr val="accent1"/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03.07.2024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92513227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DF74C2C-6E2D-406A-8179-8BA6A9501D45}" type="datetime1">
              <a:rPr lang="uk-UA" noProof="0" smtClean="0"/>
              <a:t>03.07.2024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42651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5599" y="609600"/>
            <a:ext cx="1304403" cy="5251451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159" y="609600"/>
            <a:ext cx="7058311" cy="5251450"/>
          </a:xfrm>
        </p:spPr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B930DAE-E17C-48FD-9A0B-E17336683ACC}" type="datetime1">
              <a:rPr lang="uk-UA" noProof="0" smtClean="0"/>
              <a:t>03.07.2024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333648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599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03.07.2024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30293489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2700868"/>
            <a:ext cx="8594429" cy="1826581"/>
          </a:xfrm>
        </p:spPr>
        <p:txBody>
          <a:bodyPr anchor="b"/>
          <a:lstStyle>
            <a:lvl1pPr algn="l">
              <a:defRPr sz="39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860400"/>
          </a:xfrm>
        </p:spPr>
        <p:txBody>
          <a:bodyPr anchor="t"/>
          <a:lstStyle>
            <a:lvl1pPr marL="0" indent="0" algn="l">
              <a:buNone/>
              <a:defRPr sz="19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03.07.2024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86650496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158" y="2160589"/>
            <a:ext cx="4182945" cy="3880772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8645" y="2160590"/>
            <a:ext cx="4182944" cy="3880773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03.07.2024</a:t>
            </a:fld>
            <a:endParaRPr lang="uk-UA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57051758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570" y="2160983"/>
            <a:ext cx="4184533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70" y="2737246"/>
            <a:ext cx="4184533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7058" y="2160983"/>
            <a:ext cx="4184528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7059" y="2737246"/>
            <a:ext cx="4184527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D00ADE1-5949-422F-AFDB-956EF55F5896}" type="datetime1">
              <a:rPr lang="uk-UA" noProof="0" smtClean="0"/>
              <a:t>03.07.2024</a:t>
            </a:fld>
            <a:endParaRPr lang="uk-UA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447176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609600"/>
            <a:ext cx="8594429" cy="132080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523E3F6-AACD-473A-A7DB-A488FF1FC95F}" type="datetime1">
              <a:rPr lang="uk-UA" noProof="0" smtClean="0"/>
              <a:t>03.07.2024</a:t>
            </a:fld>
            <a:endParaRPr lang="uk-UA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324840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03.07.2024</a:t>
            </a:fld>
            <a:endParaRPr lang="uk-UA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9277678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1498604"/>
            <a:ext cx="3853524" cy="1278466"/>
          </a:xfrm>
        </p:spPr>
        <p:txBody>
          <a:bodyPr anchor="b">
            <a:normAutofit/>
          </a:bodyPr>
          <a:lstStyle>
            <a:lvl1pPr>
              <a:defRPr sz="1999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9222" y="514925"/>
            <a:ext cx="4512366" cy="5526437"/>
          </a:xfrm>
        </p:spPr>
        <p:txBody>
          <a:bodyPr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158" y="2777069"/>
            <a:ext cx="3853524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6926" indent="0">
              <a:buNone/>
              <a:defRPr sz="1400"/>
            </a:lvl2pPr>
            <a:lvl3pPr marL="913852" indent="0">
              <a:buNone/>
              <a:defRPr sz="1200"/>
            </a:lvl3pPr>
            <a:lvl4pPr marL="1370778" indent="0">
              <a:buNone/>
              <a:defRPr sz="1000"/>
            </a:lvl4pPr>
            <a:lvl5pPr marL="1827703" indent="0">
              <a:buNone/>
              <a:defRPr sz="1000"/>
            </a:lvl5pPr>
            <a:lvl6pPr marL="2284628" indent="0">
              <a:buNone/>
              <a:defRPr sz="1000"/>
            </a:lvl6pPr>
            <a:lvl7pPr marL="2741554" indent="0">
              <a:buNone/>
              <a:defRPr sz="1000"/>
            </a:lvl7pPr>
            <a:lvl8pPr marL="3198480" indent="0">
              <a:buNone/>
              <a:defRPr sz="1000"/>
            </a:lvl8pPr>
            <a:lvl9pPr marL="3655406" indent="0">
              <a:buNone/>
              <a:defRPr sz="1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03.07.2024</a:t>
            </a:fld>
            <a:endParaRPr lang="uk-UA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18731168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4800600"/>
            <a:ext cx="8594428" cy="566738"/>
          </a:xfrm>
        </p:spPr>
        <p:txBody>
          <a:bodyPr anchor="b">
            <a:normAutofit/>
          </a:bodyPr>
          <a:lstStyle>
            <a:lvl1pPr algn="l">
              <a:defRPr sz="2399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158" y="609600"/>
            <a:ext cx="8594429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158" y="5367338"/>
            <a:ext cx="8594428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03.07.2024</a:t>
            </a:fld>
            <a:endParaRPr lang="uk-UA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67086360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88825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158" y="609600"/>
            <a:ext cx="8594429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8" y="2160590"/>
            <a:ext cx="8594429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3257" y="6041363"/>
            <a:ext cx="9117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4BC0183-BFBF-4CE9-BCFA-97A9D207D2AB}" type="datetime1">
              <a:rPr lang="uk-UA" noProof="0" smtClean="0"/>
              <a:t>03.07.2024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158" y="6041363"/>
            <a:ext cx="62959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8426" y="6041363"/>
            <a:ext cx="68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412731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98" r:id="rId13"/>
    <p:sldLayoutId id="2147483799" r:id="rId14"/>
    <p:sldLayoutId id="2147483800" r:id="rId15"/>
    <p:sldLayoutId id="2147483801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457063" rtl="0" eaLnBrk="1" latinLnBrk="0" hangingPunct="1">
        <a:spcBef>
          <a:spcPct val="0"/>
        </a:spcBef>
        <a:buNone/>
        <a:defRPr sz="3599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797" indent="-342797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727" indent="-285664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2657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599720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6783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3846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0908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7971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5034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39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45739" y="1196752"/>
            <a:ext cx="9838929" cy="5661248"/>
          </a:xfrm>
        </p:spPr>
        <p:txBody>
          <a:bodyPr rtlCol="0">
            <a:noAutofit/>
          </a:bodyPr>
          <a:lstStyle/>
          <a:p>
            <a:pPr lvl="0" algn="ctr">
              <a:lnSpc>
                <a:spcPct val="115000"/>
              </a:lnSpc>
              <a:spcAft>
                <a:spcPts val="800"/>
              </a:spcAft>
            </a:pPr>
            <a:br>
              <a:rPr lang="uk-UA" sz="2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Аналіз роботи </a:t>
            </a:r>
            <a:br>
              <a:rPr lang="ru-RU" sz="28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Вінницького апеляційного суду</a:t>
            </a:r>
            <a:br>
              <a:rPr lang="ru-RU" sz="28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  виконання вимог Закону України </a:t>
            </a:r>
            <a:br>
              <a:rPr lang="ru-RU" sz="28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 13 січня 2011 року №2939-</a:t>
            </a:r>
            <a:r>
              <a:rPr lang="en-US" sz="2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 </a:t>
            </a:r>
            <a:r>
              <a:rPr lang="uk-UA" sz="2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(далі – Закон)</a:t>
            </a:r>
            <a:br>
              <a:rPr lang="ru-RU" sz="28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«Про доступ до публічної інформації» </a:t>
            </a:r>
            <a:br>
              <a:rPr lang="ru-RU" sz="28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ІІ квартал 2024 року</a:t>
            </a:r>
            <a:br>
              <a:rPr lang="uk-UA" sz="2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звітний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отримано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опрацьовано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 (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вісім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запитів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публічної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відсоткове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класифікація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подана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нижче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uk-UA" sz="1400" dirty="0">
                <a:solidFill>
                  <a:schemeClr val="tx1"/>
                </a:solidFill>
              </a:rPr>
            </a:br>
            <a:br>
              <a:rPr lang="uk-UA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1400" b="1" dirty="0">
              <a:solidFill>
                <a:schemeClr val="tx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669" y="0"/>
            <a:ext cx="2037698" cy="1800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21BFAA8-38C7-4434-8543-45E56B7DF546}"/>
              </a:ext>
            </a:extLst>
          </p:cNvPr>
          <p:cNvSpPr txBox="1"/>
          <p:nvPr/>
        </p:nvSpPr>
        <p:spPr>
          <a:xfrm>
            <a:off x="45740" y="0"/>
            <a:ext cx="9361040" cy="1550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ПОГОДЖЕНО	 				                                                                                    Розмістити в «Підсумки роботи»</a:t>
            </a:r>
            <a:endParaRPr lang="ru-RU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В. о. голови суду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Вінницького апеляційного суду </a:t>
            </a:r>
            <a:endParaRPr lang="ru-RU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/підпис/   Ігор СТАДНИК</a:t>
            </a:r>
            <a:endParaRPr lang="ru-RU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«03»  липня</a:t>
            </a:r>
            <a:r>
              <a:rPr lang="uk-UA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2024 року</a:t>
            </a:r>
            <a:endParaRPr lang="ru-RU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287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403772-8361-4999-8669-26B69BCA8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1587" cy="980728"/>
          </a:xfrm>
        </p:spPr>
        <p:txBody>
          <a:bodyPr>
            <a:normAutofit/>
          </a:bodyPr>
          <a:lstStyle/>
          <a:p>
            <a:r>
              <a:rPr lang="ru-RU" sz="2800" dirty="0" err="1">
                <a:solidFill>
                  <a:schemeClr val="tx2"/>
                </a:solidFill>
              </a:rPr>
              <a:t>Класифікація</a:t>
            </a:r>
            <a:r>
              <a:rPr lang="ru-RU" sz="2800" dirty="0">
                <a:solidFill>
                  <a:schemeClr val="tx2"/>
                </a:solidFill>
              </a:rPr>
              <a:t> </a:t>
            </a:r>
            <a:r>
              <a:rPr lang="ru-RU" sz="2800" dirty="0" err="1">
                <a:solidFill>
                  <a:schemeClr val="tx2"/>
                </a:solidFill>
              </a:rPr>
              <a:t>запитів</a:t>
            </a:r>
            <a:r>
              <a:rPr lang="ru-RU" sz="2800" dirty="0">
                <a:solidFill>
                  <a:schemeClr val="tx2"/>
                </a:solidFill>
              </a:rPr>
              <a:t> на </a:t>
            </a:r>
            <a:r>
              <a:rPr lang="ru-RU" sz="2800" dirty="0" err="1">
                <a:solidFill>
                  <a:schemeClr val="tx2"/>
                </a:solidFill>
              </a:rPr>
              <a:t>інформацію</a:t>
            </a:r>
            <a:r>
              <a:rPr lang="ru-RU" sz="2800" dirty="0">
                <a:solidFill>
                  <a:schemeClr val="tx2"/>
                </a:solidFill>
              </a:rPr>
              <a:t> за формою </a:t>
            </a:r>
            <a:r>
              <a:rPr lang="ru-RU" sz="2800" dirty="0" err="1">
                <a:solidFill>
                  <a:schemeClr val="tx2"/>
                </a:solidFill>
              </a:rPr>
              <a:t>надходження</a:t>
            </a:r>
            <a:endParaRPr lang="ru-RU" sz="2800" dirty="0">
              <a:solidFill>
                <a:schemeClr val="tx2"/>
              </a:solidFill>
            </a:endParaRPr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14303A20-FEF6-48E2-A3C8-98C6D893DC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9914003"/>
              </p:ext>
            </p:extLst>
          </p:nvPr>
        </p:nvGraphicFramePr>
        <p:xfrm>
          <a:off x="45741" y="980728"/>
          <a:ext cx="9225260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669" y="0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343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76EBE5-5B4F-4C98-922B-8027FE07A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622804" cy="980728"/>
          </a:xfrm>
        </p:spPr>
        <p:txBody>
          <a:bodyPr>
            <a:normAutofit/>
          </a:bodyPr>
          <a:lstStyle/>
          <a:p>
            <a:r>
              <a:rPr lang="ru-RU" sz="2800" dirty="0" err="1">
                <a:solidFill>
                  <a:schemeClr val="tx2"/>
                </a:solidFill>
              </a:rPr>
              <a:t>Класифікація</a:t>
            </a:r>
            <a:r>
              <a:rPr lang="ru-RU" sz="2800" dirty="0">
                <a:solidFill>
                  <a:schemeClr val="tx2"/>
                </a:solidFill>
              </a:rPr>
              <a:t> </a:t>
            </a:r>
            <a:r>
              <a:rPr lang="ru-RU" sz="2800" dirty="0" err="1">
                <a:solidFill>
                  <a:schemeClr val="tx2"/>
                </a:solidFill>
              </a:rPr>
              <a:t>суб'єктів</a:t>
            </a:r>
            <a:r>
              <a:rPr lang="ru-RU" sz="2800" dirty="0">
                <a:solidFill>
                  <a:schemeClr val="tx2"/>
                </a:solidFill>
              </a:rPr>
              <a:t> </a:t>
            </a:r>
            <a:r>
              <a:rPr lang="ru-RU" sz="2800" dirty="0" err="1">
                <a:solidFill>
                  <a:schemeClr val="tx2"/>
                </a:solidFill>
              </a:rPr>
              <a:t>відносин</a:t>
            </a:r>
            <a:r>
              <a:rPr lang="ru-RU" sz="2800" dirty="0">
                <a:solidFill>
                  <a:schemeClr val="tx2"/>
                </a:solidFill>
              </a:rPr>
              <a:t> у </a:t>
            </a:r>
            <a:r>
              <a:rPr lang="ru-RU" sz="2800" dirty="0" err="1">
                <a:solidFill>
                  <a:schemeClr val="tx2"/>
                </a:solidFill>
              </a:rPr>
              <a:t>сфері</a:t>
            </a:r>
            <a:r>
              <a:rPr lang="ru-RU" sz="2800" dirty="0">
                <a:solidFill>
                  <a:schemeClr val="tx2"/>
                </a:solidFill>
              </a:rPr>
              <a:t> доступу до </a:t>
            </a:r>
            <a:r>
              <a:rPr lang="ru-RU" sz="2800" dirty="0" err="1">
                <a:solidFill>
                  <a:schemeClr val="tx2"/>
                </a:solidFill>
              </a:rPr>
              <a:t>публічної</a:t>
            </a:r>
            <a:r>
              <a:rPr lang="ru-RU" sz="2800" dirty="0">
                <a:solidFill>
                  <a:schemeClr val="tx2"/>
                </a:solidFill>
              </a:rPr>
              <a:t> </a:t>
            </a:r>
            <a:r>
              <a:rPr lang="ru-RU" sz="2800" dirty="0" err="1">
                <a:solidFill>
                  <a:schemeClr val="tx2"/>
                </a:solidFill>
              </a:rPr>
              <a:t>інформації</a:t>
            </a:r>
            <a:endParaRPr lang="ru-RU" sz="2800" dirty="0">
              <a:solidFill>
                <a:schemeClr val="tx2"/>
              </a:solidFill>
            </a:endParaRP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A6D5AA05-FACD-4FEE-9B4D-B1EB6C3629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7577492"/>
              </p:ext>
            </p:extLst>
          </p:nvPr>
        </p:nvGraphicFramePr>
        <p:xfrm>
          <a:off x="45740" y="980728"/>
          <a:ext cx="9289032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669" y="0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495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04DD03-F276-4130-9920-12FDBAD40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1587" cy="908720"/>
          </a:xfrm>
        </p:spPr>
        <p:txBody>
          <a:bodyPr>
            <a:noAutofit/>
          </a:bodyPr>
          <a:lstStyle/>
          <a:p>
            <a:r>
              <a:rPr lang="ru-RU" sz="2800" dirty="0" err="1">
                <a:solidFill>
                  <a:schemeClr val="tx2"/>
                </a:solidFill>
              </a:rPr>
              <a:t>Класифікація</a:t>
            </a:r>
            <a:r>
              <a:rPr lang="ru-RU" sz="2800" dirty="0">
                <a:solidFill>
                  <a:schemeClr val="tx2"/>
                </a:solidFill>
              </a:rPr>
              <a:t> за результатами </a:t>
            </a:r>
            <a:r>
              <a:rPr lang="ru-RU" sz="2800" dirty="0" err="1">
                <a:solidFill>
                  <a:schemeClr val="tx2"/>
                </a:solidFill>
              </a:rPr>
              <a:t>розгляду</a:t>
            </a:r>
            <a:r>
              <a:rPr lang="ru-RU" sz="2800" dirty="0">
                <a:solidFill>
                  <a:schemeClr val="tx2"/>
                </a:solidFill>
              </a:rPr>
              <a:t> </a:t>
            </a:r>
            <a:r>
              <a:rPr lang="ru-RU" sz="2800" dirty="0" err="1">
                <a:solidFill>
                  <a:schemeClr val="tx2"/>
                </a:solidFill>
              </a:rPr>
              <a:t>запитів</a:t>
            </a:r>
            <a:r>
              <a:rPr lang="ru-RU" sz="2800" dirty="0">
                <a:solidFill>
                  <a:schemeClr val="tx2"/>
                </a:solidFill>
              </a:rPr>
              <a:t> на </a:t>
            </a:r>
            <a:r>
              <a:rPr lang="ru-RU" sz="2800" dirty="0" err="1">
                <a:solidFill>
                  <a:schemeClr val="tx2"/>
                </a:solidFill>
              </a:rPr>
              <a:t>інформацію</a:t>
            </a:r>
            <a:r>
              <a:rPr lang="ru-RU" sz="2800" dirty="0">
                <a:solidFill>
                  <a:schemeClr val="tx2"/>
                </a:solidFill>
              </a:rPr>
              <a:t> 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30D398AE-408C-4618-89CC-198E520B64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7270087"/>
              </p:ext>
            </p:extLst>
          </p:nvPr>
        </p:nvGraphicFramePr>
        <p:xfrm>
          <a:off x="0" y="836712"/>
          <a:ext cx="9334772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669" y="0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289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99866D-8B6A-4758-901B-DF33C5898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1587" cy="980728"/>
          </a:xfrm>
        </p:spPr>
        <p:txBody>
          <a:bodyPr>
            <a:normAutofit/>
          </a:bodyPr>
          <a:lstStyle/>
          <a:p>
            <a:r>
              <a:rPr lang="ru-RU" sz="2800" dirty="0" err="1">
                <a:solidFill>
                  <a:schemeClr val="tx2"/>
                </a:solidFill>
              </a:rPr>
              <a:t>Класифікація</a:t>
            </a:r>
            <a:r>
              <a:rPr lang="ru-RU" sz="2800" dirty="0">
                <a:solidFill>
                  <a:schemeClr val="tx2"/>
                </a:solidFill>
              </a:rPr>
              <a:t> за способом </a:t>
            </a:r>
            <a:r>
              <a:rPr lang="ru-RU" sz="2800" dirty="0" err="1">
                <a:solidFill>
                  <a:schemeClr val="tx2"/>
                </a:solidFill>
              </a:rPr>
              <a:t>отримання</a:t>
            </a:r>
            <a:r>
              <a:rPr lang="ru-RU" sz="2800" dirty="0">
                <a:solidFill>
                  <a:schemeClr val="tx2"/>
                </a:solidFill>
              </a:rPr>
              <a:t> </a:t>
            </a:r>
            <a:r>
              <a:rPr lang="ru-RU" sz="2800" dirty="0" err="1">
                <a:solidFill>
                  <a:schemeClr val="tx2"/>
                </a:solidFill>
              </a:rPr>
              <a:t>відповіді</a:t>
            </a:r>
            <a:r>
              <a:rPr lang="ru-RU" sz="2800" dirty="0">
                <a:solidFill>
                  <a:schemeClr val="tx2"/>
                </a:solidFill>
              </a:rPr>
              <a:t> на </a:t>
            </a:r>
            <a:r>
              <a:rPr lang="ru-RU" sz="2800" dirty="0" err="1">
                <a:solidFill>
                  <a:schemeClr val="tx2"/>
                </a:solidFill>
              </a:rPr>
              <a:t>запити</a:t>
            </a:r>
            <a:r>
              <a:rPr lang="ru-RU" sz="2800" dirty="0">
                <a:solidFill>
                  <a:schemeClr val="tx2"/>
                </a:solidFill>
              </a:rPr>
              <a:t> 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86AF3B9C-CD44-430F-8791-2EC183D8D9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3014251"/>
              </p:ext>
            </p:extLst>
          </p:nvPr>
        </p:nvGraphicFramePr>
        <p:xfrm>
          <a:off x="0" y="836712"/>
          <a:ext cx="9334771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669" y="0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451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3AB7CE-2CEA-42F1-999B-290046849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1587" cy="1340768"/>
          </a:xfrm>
        </p:spPr>
        <p:txBody>
          <a:bodyPr>
            <a:noAutofit/>
          </a:bodyPr>
          <a:lstStyle/>
          <a:p>
            <a:r>
              <a:rPr lang="ru-RU" sz="2800" dirty="0" err="1">
                <a:solidFill>
                  <a:schemeClr val="tx2"/>
                </a:solidFill>
              </a:rPr>
              <a:t>Порівняльна</a:t>
            </a:r>
            <a:r>
              <a:rPr lang="ru-RU" sz="2800" dirty="0">
                <a:solidFill>
                  <a:schemeClr val="tx2"/>
                </a:solidFill>
              </a:rPr>
              <a:t> </a:t>
            </a:r>
            <a:r>
              <a:rPr lang="ru-RU" sz="2800" dirty="0" err="1">
                <a:solidFill>
                  <a:schemeClr val="tx2"/>
                </a:solidFill>
              </a:rPr>
              <a:t>діаграма</a:t>
            </a:r>
            <a:r>
              <a:rPr lang="ru-RU" sz="2800" dirty="0">
                <a:solidFill>
                  <a:schemeClr val="tx2"/>
                </a:solidFill>
              </a:rPr>
              <a:t> з </a:t>
            </a:r>
            <a:r>
              <a:rPr lang="ru-RU" sz="2800" dirty="0" err="1">
                <a:solidFill>
                  <a:schemeClr val="tx2"/>
                </a:solidFill>
              </a:rPr>
              <a:t>надходження</a:t>
            </a:r>
            <a:r>
              <a:rPr lang="ru-RU" sz="2800" dirty="0">
                <a:solidFill>
                  <a:schemeClr val="tx2"/>
                </a:solidFill>
              </a:rPr>
              <a:t> </a:t>
            </a:r>
            <a:r>
              <a:rPr lang="ru-RU" sz="2800" dirty="0" err="1">
                <a:solidFill>
                  <a:schemeClr val="tx2"/>
                </a:solidFill>
              </a:rPr>
              <a:t>запитів</a:t>
            </a:r>
            <a:r>
              <a:rPr lang="ru-RU" sz="2800" dirty="0">
                <a:solidFill>
                  <a:schemeClr val="tx2"/>
                </a:solidFill>
              </a:rPr>
              <a:t> на </a:t>
            </a:r>
            <a:r>
              <a:rPr lang="ru-RU" sz="2800" dirty="0" err="1">
                <a:solidFill>
                  <a:schemeClr val="tx2"/>
                </a:solidFill>
              </a:rPr>
              <a:t>інформацію</a:t>
            </a:r>
            <a:r>
              <a:rPr lang="ru-RU" sz="2800" dirty="0">
                <a:solidFill>
                  <a:schemeClr val="tx2"/>
                </a:solidFill>
              </a:rPr>
              <a:t> у </a:t>
            </a:r>
            <a:r>
              <a:rPr lang="ru-RU" sz="2800" dirty="0" err="1">
                <a:solidFill>
                  <a:schemeClr val="tx2"/>
                </a:solidFill>
              </a:rPr>
              <a:t>звітному</a:t>
            </a:r>
            <a:r>
              <a:rPr lang="ru-RU" sz="2800" dirty="0">
                <a:solidFill>
                  <a:schemeClr val="tx2"/>
                </a:solidFill>
              </a:rPr>
              <a:t> </a:t>
            </a:r>
            <a:r>
              <a:rPr lang="ru-RU" sz="2800" dirty="0" err="1">
                <a:solidFill>
                  <a:schemeClr val="tx2"/>
                </a:solidFill>
              </a:rPr>
              <a:t>періоді</a:t>
            </a:r>
            <a:r>
              <a:rPr lang="ru-RU" sz="2800" dirty="0">
                <a:solidFill>
                  <a:schemeClr val="tx2"/>
                </a:solidFill>
              </a:rPr>
              <a:t> 2024 року з </a:t>
            </a:r>
            <a:r>
              <a:rPr lang="ru-RU" sz="2800" dirty="0" err="1">
                <a:solidFill>
                  <a:schemeClr val="tx2"/>
                </a:solidFill>
              </a:rPr>
              <a:t>відповідним</a:t>
            </a:r>
            <a:r>
              <a:rPr lang="ru-RU" sz="2800" dirty="0">
                <a:solidFill>
                  <a:schemeClr val="tx2"/>
                </a:solidFill>
              </a:rPr>
              <a:t> </a:t>
            </a:r>
            <a:r>
              <a:rPr lang="ru-RU" sz="2800" dirty="0" err="1">
                <a:solidFill>
                  <a:schemeClr val="tx2"/>
                </a:solidFill>
              </a:rPr>
              <a:t>періодом</a:t>
            </a:r>
            <a:r>
              <a:rPr lang="ru-RU" sz="2800" dirty="0">
                <a:solidFill>
                  <a:schemeClr val="tx2"/>
                </a:solidFill>
              </a:rPr>
              <a:t> 2023 року 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CF3D7B54-5ED1-4F79-BB81-F5810832A5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4515216"/>
              </p:ext>
            </p:extLst>
          </p:nvPr>
        </p:nvGraphicFramePr>
        <p:xfrm>
          <a:off x="59166" y="1268760"/>
          <a:ext cx="9153253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669" y="0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934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4B93AA5-2640-4793-8A3E-17A7B1F50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756" y="692696"/>
            <a:ext cx="9577064" cy="6142797"/>
          </a:xfrm>
        </p:spPr>
        <p:txBody>
          <a:bodyPr>
            <a:normAutofit fontScale="85000" lnSpcReduction="10000"/>
          </a:bodyPr>
          <a:lstStyle/>
          <a:p>
            <a:pPr lv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В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воєнного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стану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Вінницьким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апеляційним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судом доступ до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публічної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забезпечувався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постійно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шляхом оперативного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оприлюднення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офіційному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вебсайті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суду,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мережах,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інформаційних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стендах в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приміщенні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суду та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запитами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uk-UA" sz="31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	Упродовж звітного періоду оскарження рішень, дій чи бездіяльності Вінницького апеляційного суду, як розпорядника публічної інформації - не встановлено.</a:t>
            </a:r>
            <a:endParaRPr lang="ru-RU" sz="3100" dirty="0">
              <a:solidFill>
                <a:schemeClr val="tx2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marL="0" indent="0">
              <a:buNone/>
            </a:pPr>
            <a:r>
              <a:rPr lang="ru-RU" sz="1400" dirty="0"/>
              <a:t>        </a:t>
            </a:r>
            <a:r>
              <a:rPr lang="ru-RU" sz="1400" dirty="0">
                <a:solidFill>
                  <a:schemeClr val="tx1"/>
                </a:solidFill>
              </a:rPr>
              <a:t>Начальник </a:t>
            </a:r>
            <a:r>
              <a:rPr lang="ru-RU" sz="1400" dirty="0" err="1">
                <a:solidFill>
                  <a:schemeClr val="tx1"/>
                </a:solidFill>
              </a:rPr>
              <a:t>відділу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діловодства</a:t>
            </a:r>
            <a:r>
              <a:rPr lang="ru-RU" sz="1400" dirty="0">
                <a:solidFill>
                  <a:schemeClr val="tx1"/>
                </a:solidFill>
              </a:rPr>
              <a:t> та </a:t>
            </a:r>
          </a:p>
          <a:p>
            <a:pPr marL="0" indent="0">
              <a:buNone/>
            </a:pPr>
            <a:r>
              <a:rPr lang="ru-RU" sz="1400" dirty="0">
                <a:solidFill>
                  <a:schemeClr val="tx1"/>
                </a:solidFill>
              </a:rPr>
              <a:t>        </a:t>
            </a:r>
            <a:r>
              <a:rPr lang="ru-RU" sz="1400" dirty="0" err="1">
                <a:solidFill>
                  <a:schemeClr val="tx1"/>
                </a:solidFill>
              </a:rPr>
              <a:t>обліку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зверннь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громадян</a:t>
            </a:r>
            <a:r>
              <a:rPr lang="ru-RU" sz="1400" dirty="0">
                <a:solidFill>
                  <a:schemeClr val="tx1"/>
                </a:solidFill>
              </a:rPr>
              <a:t> – </a:t>
            </a:r>
            <a:r>
              <a:rPr lang="ru-RU" sz="1400" dirty="0" err="1">
                <a:solidFill>
                  <a:schemeClr val="tx1"/>
                </a:solidFill>
              </a:rPr>
              <a:t>канцелярії</a:t>
            </a:r>
            <a:endParaRPr lang="ru-RU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1400" dirty="0">
                <a:solidFill>
                  <a:schemeClr val="tx1"/>
                </a:solidFill>
              </a:rPr>
              <a:t>        </a:t>
            </a:r>
            <a:r>
              <a:rPr lang="ru-RU" sz="1400" dirty="0" err="1">
                <a:solidFill>
                  <a:schemeClr val="tx1"/>
                </a:solidFill>
              </a:rPr>
              <a:t>Вінницького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апеляційного</a:t>
            </a:r>
            <a:r>
              <a:rPr lang="ru-RU" sz="1400" dirty="0">
                <a:solidFill>
                  <a:schemeClr val="tx1"/>
                </a:solidFill>
              </a:rPr>
              <a:t> суду                               /</a:t>
            </a:r>
            <a:r>
              <a:rPr lang="ru-RU" sz="1400" dirty="0" err="1">
                <a:solidFill>
                  <a:schemeClr val="tx1"/>
                </a:solidFill>
              </a:rPr>
              <a:t>підпис</a:t>
            </a:r>
            <a:r>
              <a:rPr lang="ru-RU" sz="1400">
                <a:solidFill>
                  <a:schemeClr val="tx1"/>
                </a:solidFill>
              </a:rPr>
              <a:t>/                                         </a:t>
            </a:r>
            <a:r>
              <a:rPr lang="ru-RU" sz="1400" dirty="0">
                <a:solidFill>
                  <a:schemeClr val="tx1"/>
                </a:solidFill>
              </a:rPr>
              <a:t>Тетяна ОЛІЙНИК</a:t>
            </a:r>
          </a:p>
          <a:p>
            <a:pPr marL="0" indent="0">
              <a:buNone/>
            </a:pPr>
            <a:r>
              <a:rPr lang="ru-RU" sz="1400" dirty="0">
                <a:solidFill>
                  <a:schemeClr val="tx1"/>
                </a:solidFill>
              </a:rPr>
              <a:t>        03 липня 2024 року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669" y="0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324968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Сині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7C80FAF7-F941-4D3E-A3C3-283A611079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2F2BE50-DDB3-465B-A26E-975A276D436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9220E13-D325-4A9E-AA7A-0D1409275EB9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  <ds:schemaRef ds:uri="a4f35948-e619-41b3-aa29-22878b09cfd2"/>
    <ds:schemaRef ds:uri="http://purl.org/dc/terms/"/>
    <ds:schemaRef ds:uri="40262f94-9f35-4ac3-9a90-690165a166b7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3685</TotalTime>
  <Words>241</Words>
  <Application>Microsoft Office PowerPoint</Application>
  <PresentationFormat>Довільний</PresentationFormat>
  <Paragraphs>20</Paragraphs>
  <Slides>7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4" baseType="lpstr">
      <vt:lpstr>Arial</vt:lpstr>
      <vt:lpstr>Calibri</vt:lpstr>
      <vt:lpstr>Franklin Gothic Medium</vt:lpstr>
      <vt:lpstr>Times New Roman</vt:lpstr>
      <vt:lpstr>Trebuchet MS</vt:lpstr>
      <vt:lpstr>Wingdings 3</vt:lpstr>
      <vt:lpstr>Грань</vt:lpstr>
      <vt:lpstr> Аналіз роботи  Вінницького апеляційного суду з  виконання вимог Закону України  від 13 січня 2011 року №2939-VI (далі – Закон) «Про доступ до публічної інформації»  за ІІ квартал 2024 року   За звітний період отримано та опрацьовано 8 (вісім) запитів на отримання публічної інформації, відсоткове значення та класифікація яких подана нижче:  </vt:lpstr>
      <vt:lpstr>Класифікація запитів на інформацію за формою надходження</vt:lpstr>
      <vt:lpstr>Класифікація суб'єктів відносин у сфері доступу до публічної інформації</vt:lpstr>
      <vt:lpstr>Класифікація за результатами розгляду запитів на інформацію </vt:lpstr>
      <vt:lpstr>Класифікація за способом отримання відповіді на запити </vt:lpstr>
      <vt:lpstr>Порівняльна діаграма з надходження запитів на інформацію у звітному періоді 2024 року з відповідним періодом 2023 року 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Підсумки діяльності Вінницького апеляційного суду</dc:title>
  <dc:creator>Чорна-Гаража</dc:creator>
  <cp:lastModifiedBy>iapo.student501</cp:lastModifiedBy>
  <cp:revision>820</cp:revision>
  <cp:lastPrinted>2021-01-26T08:33:19Z</cp:lastPrinted>
  <dcterms:created xsi:type="dcterms:W3CDTF">2021-01-13T07:10:30Z</dcterms:created>
  <dcterms:modified xsi:type="dcterms:W3CDTF">2024-07-03T08:23:21Z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