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- 6</c:v>
                </c:pt>
                <c:pt idx="1">
                  <c:v>Особисто "з рук в руки" - 2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Фізичні особи - 6</c:v>
                </c:pt>
                <c:pt idx="1">
                  <c:v>Юридичні особи - 2 (надіслані  ДСА України в порядку частини 3 статті 22 Закону України)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75475294411732"/>
          <c:w val="0.99083801196938492"/>
          <c:h val="0.12452470558826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Задоволено (у тому числі частково) - 6</c:v>
                </c:pt>
                <c:pt idx="1">
                  <c:v>Відмовлено - 2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9281610734573911"/>
          <c:h val="0.13386080408409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- 7</c:v>
                </c:pt>
                <c:pt idx="1">
                  <c:v>Поштовим зв'язком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0.87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5374283954046635"/>
          <c:h val="0.13386080408409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2024 році - 8</c:v>
                </c:pt>
                <c:pt idx="1">
                  <c:v>Кількість запитів на інформацію в  2023 році - 16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03.07.2024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03.07.2024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39" y="1196752"/>
            <a:ext cx="9838929" cy="5661248"/>
          </a:xfrm>
        </p:spPr>
        <p:txBody>
          <a:bodyPr rtlCol="0">
            <a:no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</a:pP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(далі – Закон)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ІІ квартал 2024 року</a:t>
            </a: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(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вісім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400" dirty="0">
                <a:solidFill>
                  <a:schemeClr val="tx1"/>
                </a:solidFill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о. голови суду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  Ігор СТАДНИК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«03»  липня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за формою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914003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суб'єктів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відносин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сфері</a:t>
            </a:r>
            <a:r>
              <a:rPr lang="ru-RU" sz="2800" dirty="0">
                <a:solidFill>
                  <a:schemeClr val="tx2"/>
                </a:solidFill>
              </a:rPr>
              <a:t> доступу до </a:t>
            </a:r>
            <a:r>
              <a:rPr lang="ru-RU" sz="2800" dirty="0" err="1">
                <a:solidFill>
                  <a:schemeClr val="tx2"/>
                </a:solidFill>
              </a:rPr>
              <a:t>публічної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інформації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577492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результатами </a:t>
            </a:r>
            <a:r>
              <a:rPr lang="ru-RU" sz="2800" dirty="0" err="1">
                <a:solidFill>
                  <a:schemeClr val="tx2"/>
                </a:solidFill>
              </a:rPr>
              <a:t>розгляду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270087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способом </a:t>
            </a:r>
            <a:r>
              <a:rPr lang="ru-RU" sz="2800" dirty="0" err="1">
                <a:solidFill>
                  <a:schemeClr val="tx2"/>
                </a:solidFill>
              </a:rPr>
              <a:t>отримання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відповіді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запити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014251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Порівняльна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діаграма</a:t>
            </a:r>
            <a:r>
              <a:rPr lang="ru-RU" sz="2800" dirty="0">
                <a:solidFill>
                  <a:schemeClr val="tx2"/>
                </a:solidFill>
              </a:rPr>
              <a:t> з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звітному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періоді</a:t>
            </a:r>
            <a:r>
              <a:rPr lang="ru-RU" sz="2800" dirty="0">
                <a:solidFill>
                  <a:schemeClr val="tx2"/>
                </a:solidFill>
              </a:rPr>
              <a:t> 2024 року з </a:t>
            </a:r>
            <a:r>
              <a:rPr lang="ru-RU" sz="2800" dirty="0" err="1">
                <a:solidFill>
                  <a:schemeClr val="tx2"/>
                </a:solidFill>
              </a:rPr>
              <a:t>відповідним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періодом</a:t>
            </a:r>
            <a:r>
              <a:rPr lang="ru-RU" sz="2800" dirty="0">
                <a:solidFill>
                  <a:schemeClr val="tx2"/>
                </a:solidFill>
              </a:rPr>
              <a:t> 2023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515216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 fontScale="85000" lnSpcReduction="10000"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31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31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Упродовж звітного періоду оскарження рішень, дій чи бездіяльності Вінницького апеляційного суду, як розпорядника публічної інформації - не встановлено.</a:t>
            </a:r>
            <a:endParaRPr lang="ru-RU" sz="31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      </a:t>
            </a:r>
            <a:r>
              <a:rPr lang="ru-RU" sz="1400" dirty="0">
                <a:solidFill>
                  <a:schemeClr val="tx1"/>
                </a:solidFill>
              </a:rPr>
              <a:t>Начальник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               /</a:t>
            </a:r>
            <a:r>
              <a:rPr lang="ru-RU" sz="1400" dirty="0" err="1">
                <a:solidFill>
                  <a:schemeClr val="tx1"/>
                </a:solidFill>
              </a:rPr>
              <a:t>підпис</a:t>
            </a:r>
            <a:r>
              <a:rPr lang="ru-RU" sz="1400">
                <a:solidFill>
                  <a:schemeClr val="tx1"/>
                </a:solidFill>
              </a:rPr>
              <a:t>/                                         </a:t>
            </a:r>
            <a:r>
              <a:rPr lang="ru-RU" sz="1400" dirty="0">
                <a:solidFill>
                  <a:schemeClr val="tx1"/>
                </a:solidFill>
              </a:rPr>
              <a:t>Тетяна ОЛІЙНИК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      03 липня 2024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3685</TotalTime>
  <Words>241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(далі – Закон) «Про доступ до публічної інформації»  за ІІ квартал 2024 року   За звітний період отримано та опрацьовано 8 (вісім) запитів на отримання публічної інформації, відсоткове значення та класифікація яких подана нижче:  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2024 року з відповідним періодом 2023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iapo.student501</cp:lastModifiedBy>
  <cp:revision>820</cp:revision>
  <cp:lastPrinted>2021-01-26T08:33:19Z</cp:lastPrinted>
  <dcterms:created xsi:type="dcterms:W3CDTF">2021-01-13T07:10:30Z</dcterms:created>
  <dcterms:modified xsi:type="dcterms:W3CDTF">2024-07-03T08:23:21Z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