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3"/>
  </p:notesMasterIdLst>
  <p:handoutMasterIdLst>
    <p:handoutMasterId r:id="rId14"/>
  </p:handoutMasterIdLst>
  <p:sldIdLst>
    <p:sldId id="279" r:id="rId5"/>
    <p:sldId id="373" r:id="rId6"/>
    <p:sldId id="365" r:id="rId7"/>
    <p:sldId id="366" r:id="rId8"/>
    <p:sldId id="367" r:id="rId9"/>
    <p:sldId id="368" r:id="rId10"/>
    <p:sldId id="371" r:id="rId11"/>
    <p:sldId id="372" r:id="rId12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73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706" autoAdjust="0"/>
  </p:normalViewPr>
  <p:slideViewPr>
    <p:cSldViewPr showGuides="1">
      <p:cViewPr varScale="1">
        <p:scale>
          <a:sx n="68" d="100"/>
          <a:sy n="68" d="100"/>
        </p:scale>
        <p:origin x="870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Електронною поштою - 8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Фізичні особи - 7</c:v>
                </c:pt>
                <c:pt idx="1">
                  <c:v>Юридичні особи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75475294411732"/>
          <c:w val="0.99083801196938492"/>
          <c:h val="0.12452470558826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Задоволено  - 6</c:v>
                </c:pt>
                <c:pt idx="1">
                  <c:v>Задоволено частково - 2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13919591590094"/>
          <c:w val="0.99281610734573911"/>
          <c:h val="0.13386080408409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Електронною поштою - 7</c:v>
                </c:pt>
                <c:pt idx="1">
                  <c:v>Мобільним зв'язком (усна відповідь)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097145032665753"/>
          <c:w val="0.99387472922474496"/>
          <c:h val="0.16612347950498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1979CB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2022 році - 8</c:v>
                </c:pt>
                <c:pt idx="1">
                  <c:v>Кількість запитів на інформацію в  2021 році - 13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0.38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654177313631819"/>
          <c:w val="0.98677901725211792"/>
          <c:h val="0.1202820557475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04.10.2022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04.10.2022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40" y="1124744"/>
            <a:ext cx="9361040" cy="5733256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ІІІ квартал 2022 року</a:t>
            </a:r>
            <a:br>
              <a:rPr lang="uk-UA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Вінницького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     »  жовтня 2022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5A23A0-C10D-4494-ADE4-8D7148B57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158" y="836712"/>
            <a:ext cx="8594429" cy="5544615"/>
          </a:xfrm>
        </p:spPr>
        <p:txBody>
          <a:bodyPr>
            <a:noAutofit/>
          </a:bodyPr>
          <a:lstStyle/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ru-RU" sz="26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Вінницьким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апеляційним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судом доступ до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забезпечувався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оперативного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стендах в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та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0" algn="just">
              <a:lnSpc>
                <a:spcPct val="115000"/>
              </a:lnSpc>
              <a:spcAft>
                <a:spcPts val="800"/>
              </a:spcAft>
              <a:buClr>
                <a:srgbClr val="0F6FC6"/>
              </a:buClr>
              <a:buNone/>
            </a:pP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За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опрацьовано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(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вісім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26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2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600" dirty="0">
              <a:solidFill>
                <a:schemeClr val="tx2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FD0720-4B01-43C0-892B-0D0AE88D342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3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за формою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086178"/>
              </p:ext>
            </p:extLst>
          </p:nvPr>
        </p:nvGraphicFramePr>
        <p:xfrm>
          <a:off x="45741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суб'єктів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відносин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сфері</a:t>
            </a:r>
            <a:r>
              <a:rPr lang="ru-RU" sz="2800" dirty="0">
                <a:solidFill>
                  <a:schemeClr val="tx2"/>
                </a:solidFill>
              </a:rPr>
              <a:t> доступу до </a:t>
            </a:r>
            <a:r>
              <a:rPr lang="ru-RU" sz="2800" dirty="0" err="1">
                <a:solidFill>
                  <a:schemeClr val="tx2"/>
                </a:solidFill>
              </a:rPr>
              <a:t>публічної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інформації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036561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результатами </a:t>
            </a:r>
            <a:r>
              <a:rPr lang="ru-RU" sz="2800" dirty="0" err="1">
                <a:solidFill>
                  <a:schemeClr val="tx2"/>
                </a:solidFill>
              </a:rPr>
              <a:t>розгляду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994680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Класифікація</a:t>
            </a:r>
            <a:r>
              <a:rPr lang="ru-RU" sz="2800" dirty="0">
                <a:solidFill>
                  <a:schemeClr val="tx2"/>
                </a:solidFill>
              </a:rPr>
              <a:t> за способом </a:t>
            </a:r>
            <a:r>
              <a:rPr lang="ru-RU" sz="2800" dirty="0" err="1">
                <a:solidFill>
                  <a:schemeClr val="tx2"/>
                </a:solidFill>
              </a:rPr>
              <a:t>отримання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відповіді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запити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567673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Порівняльна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діаграма</a:t>
            </a:r>
            <a:r>
              <a:rPr lang="ru-RU" sz="2800" dirty="0">
                <a:solidFill>
                  <a:schemeClr val="tx2"/>
                </a:solidFill>
              </a:rPr>
              <a:t> з </a:t>
            </a:r>
            <a:r>
              <a:rPr lang="ru-RU" sz="2800" dirty="0" err="1">
                <a:solidFill>
                  <a:schemeClr val="tx2"/>
                </a:solidFill>
              </a:rPr>
              <a:t>надходження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запитів</a:t>
            </a:r>
            <a:r>
              <a:rPr lang="ru-RU" sz="2800" dirty="0">
                <a:solidFill>
                  <a:schemeClr val="tx2"/>
                </a:solidFill>
              </a:rPr>
              <a:t> на </a:t>
            </a:r>
            <a:r>
              <a:rPr lang="ru-RU" sz="2800" dirty="0" err="1">
                <a:solidFill>
                  <a:schemeClr val="tx2"/>
                </a:solidFill>
              </a:rPr>
              <a:t>інформацію</a:t>
            </a:r>
            <a:r>
              <a:rPr lang="ru-RU" sz="2800" dirty="0">
                <a:solidFill>
                  <a:schemeClr val="tx2"/>
                </a:solidFill>
              </a:rPr>
              <a:t> у </a:t>
            </a:r>
            <a:r>
              <a:rPr lang="ru-RU" sz="2800" dirty="0" err="1">
                <a:solidFill>
                  <a:schemeClr val="tx2"/>
                </a:solidFill>
              </a:rPr>
              <a:t>звітному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періоді</a:t>
            </a:r>
            <a:r>
              <a:rPr lang="ru-RU" sz="2800" dirty="0">
                <a:solidFill>
                  <a:schemeClr val="tx2"/>
                </a:solidFill>
              </a:rPr>
              <a:t> 2022 року з </a:t>
            </a:r>
            <a:r>
              <a:rPr lang="ru-RU" sz="2800" dirty="0" err="1">
                <a:solidFill>
                  <a:schemeClr val="tx2"/>
                </a:solidFill>
              </a:rPr>
              <a:t>відповідним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періодом</a:t>
            </a:r>
            <a:r>
              <a:rPr lang="ru-RU" sz="2800" dirty="0">
                <a:solidFill>
                  <a:schemeClr val="tx2"/>
                </a:solidFill>
              </a:rPr>
              <a:t> 2021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44503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577064" cy="6142797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spcAft>
                <a:spcPts val="800"/>
              </a:spcAft>
              <a:buNone/>
            </a:pPr>
            <a:endParaRPr lang="uk-UA" sz="3200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32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Упродовж звітного періоду оскарження рішень, дій чи бездіяльності Вінницького апеляційного суду, як розпорядника публічної інформації не встановлено.</a:t>
            </a:r>
            <a:endParaRPr lang="ru-RU" sz="3200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400" dirty="0"/>
              <a:t>  </a:t>
            </a:r>
            <a:r>
              <a:rPr lang="ru-RU" sz="1400" dirty="0">
                <a:solidFill>
                  <a:schemeClr val="tx1"/>
                </a:solidFill>
              </a:rPr>
              <a:t>Начальник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суду                                   Тетяна ОЛІЙНИК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05 </a:t>
            </a:r>
            <a:r>
              <a:rPr lang="ru-RU" sz="1400" dirty="0" err="1">
                <a:solidFill>
                  <a:schemeClr val="tx1"/>
                </a:solidFill>
              </a:rPr>
              <a:t>жовтня</a:t>
            </a:r>
            <a:r>
              <a:rPr lang="ru-RU" sz="1400" dirty="0">
                <a:solidFill>
                  <a:schemeClr val="tx1"/>
                </a:solidFill>
              </a:rPr>
              <a:t> 2022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3403</TotalTime>
  <Words>224</Words>
  <Application>Microsoft Office PowerPoint</Application>
  <PresentationFormat>Довільний</PresentationFormat>
  <Paragraphs>22</Paragraphs>
  <Slides>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ІІІ квартал 2022 року   </vt:lpstr>
      <vt:lpstr>Презентація PowerPoint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2022 року з відповідним періодом 2021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803</cp:revision>
  <cp:lastPrinted>2021-01-26T08:33:19Z</cp:lastPrinted>
  <dcterms:created xsi:type="dcterms:W3CDTF">2021-01-13T07:10:30Z</dcterms:created>
  <dcterms:modified xsi:type="dcterms:W3CDTF">2022-10-04T12:31:15Z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