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69" d="100"/>
          <a:sy n="69" d="100"/>
        </p:scale>
        <p:origin x="828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- 5</c:v>
                </c:pt>
                <c:pt idx="1">
                  <c:v>Особисто "з рук в руки" - 5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</c:f>
              <c:strCache>
                <c:ptCount val="1"/>
                <c:pt idx="0">
                  <c:v>Фізичні особи - 10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5475294411732"/>
          <c:w val="0.99083801196938492"/>
          <c:h val="0.12452470558826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Задоволено  - 7</c:v>
                </c:pt>
                <c:pt idx="1">
                  <c:v>Задоволено частково - 1</c:v>
                </c:pt>
                <c:pt idx="2">
                  <c:v>Надаслано за належністю -1</c:v>
                </c:pt>
                <c:pt idx="3">
                  <c:v>Відмовлено -1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9281610734573911"/>
          <c:h val="0.13386080408409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- 5</c:v>
                </c:pt>
                <c:pt idx="1">
                  <c:v>Поштовим зв'язком - 5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097145032665753"/>
          <c:w val="0.99387472922474496"/>
          <c:h val="0.16612347950498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1979CB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2022 році - 10</c:v>
                </c:pt>
                <c:pt idx="1">
                  <c:v>Кількість запитів на інформацію в  2021 році - 17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0.37</c:v>
                </c:pt>
                <c:pt idx="1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12.01.2023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12.01.2023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39" y="1196752"/>
            <a:ext cx="9838929" cy="5661248"/>
          </a:xfrm>
        </p:spPr>
        <p:txBody>
          <a:bodyPr rtlCol="0">
            <a:no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</a:pPr>
            <a:r>
              <a:rPr lang="uk-UA" sz="4400" b="1" dirty="0"/>
              <a:t/>
            </a:r>
            <a:br>
              <a:rPr lang="uk-UA" sz="4400" b="1" dirty="0"/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квартал 2022 року</a:t>
            </a: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(десять)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1800" dirty="0">
                <a:solidFill>
                  <a:schemeClr val="tx2"/>
                </a:solidFill>
              </a:rPr>
              <a:t/>
            </a:r>
            <a:br>
              <a:rPr lang="uk-UA" sz="1800" dirty="0">
                <a:solidFill>
                  <a:schemeClr val="tx2"/>
                </a:solidFill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Вінницького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     »  </a:t>
            </a:r>
            <a:r>
              <a:rPr lang="uk-UA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січня </a:t>
            </a:r>
            <a:r>
              <a:rPr lang="uk-UA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за формою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091363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суб'єктів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відносин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сфері</a:t>
            </a:r>
            <a:r>
              <a:rPr lang="ru-RU" sz="2800" dirty="0">
                <a:solidFill>
                  <a:schemeClr val="tx2"/>
                </a:solidFill>
              </a:rPr>
              <a:t> доступу до </a:t>
            </a:r>
            <a:r>
              <a:rPr lang="ru-RU" sz="2800" dirty="0" err="1">
                <a:solidFill>
                  <a:schemeClr val="tx2"/>
                </a:solidFill>
              </a:rPr>
              <a:t>публічної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інформації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628479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результатами </a:t>
            </a:r>
            <a:r>
              <a:rPr lang="ru-RU" sz="2800" dirty="0" err="1">
                <a:solidFill>
                  <a:schemeClr val="tx2"/>
                </a:solidFill>
              </a:rPr>
              <a:t>розгляду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457529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способом </a:t>
            </a:r>
            <a:r>
              <a:rPr lang="ru-RU" sz="2800" dirty="0" err="1">
                <a:solidFill>
                  <a:schemeClr val="tx2"/>
                </a:solidFill>
              </a:rPr>
              <a:t>отримання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відповіді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запити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25949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Порівняльна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діаграма</a:t>
            </a:r>
            <a:r>
              <a:rPr lang="ru-RU" sz="2800" dirty="0">
                <a:solidFill>
                  <a:schemeClr val="tx2"/>
                </a:solidFill>
              </a:rPr>
              <a:t> з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звітному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періоді</a:t>
            </a:r>
            <a:r>
              <a:rPr lang="ru-RU" sz="2800" dirty="0">
                <a:solidFill>
                  <a:schemeClr val="tx2"/>
                </a:solidFill>
              </a:rPr>
              <a:t> 2022 року з </a:t>
            </a:r>
            <a:r>
              <a:rPr lang="ru-RU" sz="2800" dirty="0" err="1">
                <a:solidFill>
                  <a:schemeClr val="tx2"/>
                </a:solidFill>
              </a:rPr>
              <a:t>відповідним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періодом</a:t>
            </a:r>
            <a:r>
              <a:rPr lang="ru-RU" sz="2800" dirty="0">
                <a:solidFill>
                  <a:schemeClr val="tx2"/>
                </a:solidFill>
              </a:rPr>
              <a:t> 2021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790451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 fontScale="85000" lnSpcReduction="10000"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1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3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Упродовж звітного періоду оскарження рішень, дій чи бездіяльності Вінницького апеляційного суду, як розпорядника публічної </a:t>
            </a:r>
            <a:r>
              <a:rPr lang="uk-UA" sz="31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 - </a:t>
            </a:r>
            <a:r>
              <a:rPr lang="uk-UA" sz="3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встановлено.</a:t>
            </a:r>
            <a:endParaRPr lang="ru-RU" sz="31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</a:t>
            </a:r>
            <a:r>
              <a:rPr lang="ru-RU" sz="1400" dirty="0" smtClean="0"/>
              <a:t>      </a:t>
            </a:r>
            <a:r>
              <a:rPr lang="ru-RU" sz="1400" dirty="0" smtClean="0">
                <a:solidFill>
                  <a:schemeClr val="tx1"/>
                </a:solidFill>
              </a:rPr>
              <a:t>Начальник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    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ru-RU" sz="1400" dirty="0">
                <a:solidFill>
                  <a:schemeClr val="tx1"/>
                </a:solidFill>
              </a:rPr>
              <a:t>Тетяна ОЛІЙНИК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      </a:t>
            </a:r>
            <a:r>
              <a:rPr lang="ru-RU" sz="1400" dirty="0" smtClean="0">
                <a:solidFill>
                  <a:schemeClr val="tx1"/>
                </a:solidFill>
              </a:rPr>
              <a:t>12 </a:t>
            </a:r>
            <a:r>
              <a:rPr lang="ru-RU" sz="1400" dirty="0" err="1" smtClean="0">
                <a:solidFill>
                  <a:schemeClr val="tx1"/>
                </a:solidFill>
              </a:rPr>
              <a:t>січня</a:t>
            </a:r>
            <a:r>
              <a:rPr lang="ru-RU" sz="1400" dirty="0" smtClean="0">
                <a:solidFill>
                  <a:schemeClr val="tx1"/>
                </a:solidFill>
              </a:rPr>
              <a:t> 2023 </a:t>
            </a:r>
            <a:r>
              <a:rPr lang="ru-RU" sz="1400" dirty="0">
                <a:solidFill>
                  <a:schemeClr val="tx1"/>
                </a:solidFill>
              </a:rPr>
              <a:t>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3471</TotalTime>
  <Words>49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ІV квартал 2022 року  За звітний період отримано та опрацьовано 10 (десять) запитів на отримання публічної інформації, відсоткове значення та класифікація яких подана нижче:  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2022 року з відповідним періодом 2021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Чернієнко Юлія</cp:lastModifiedBy>
  <cp:revision>807</cp:revision>
  <cp:lastPrinted>2021-01-26T08:33:19Z</cp:lastPrinted>
  <dcterms:created xsi:type="dcterms:W3CDTF">2021-01-13T07:10:30Z</dcterms:created>
  <dcterms:modified xsi:type="dcterms:W3CDTF">2023-01-12T12:05:40Z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