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- 58</c:v>
                </c:pt>
                <c:pt idx="1">
                  <c:v>Поштовим зв'язком - 14</c:v>
                </c:pt>
                <c:pt idx="2">
                  <c:v>Особисто (з рук в руки) - 6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0.74</c:v>
                </c:pt>
                <c:pt idx="1">
                  <c:v>0.18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86811688776251283"/>
          <c:h val="0.720228616573467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B75-4B26-90B4-B0B542FB16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Фізичні особи - 74</c:v>
                </c:pt>
                <c:pt idx="1">
                  <c:v>Юридичні особи - 4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Задоволено - 31 </c:v>
                </c:pt>
                <c:pt idx="1">
                  <c:v>Задоволено частково - 36</c:v>
                </c:pt>
                <c:pt idx="2">
                  <c:v>Відмовлено - 5</c:v>
                </c:pt>
                <c:pt idx="3">
                  <c:v>Направлено за належністю - 6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0.46</c:v>
                </c:pt>
                <c:pt idx="2">
                  <c:v>0.06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Електронною поштою та поштовим зв'язком - 41</c:v>
                </c:pt>
                <c:pt idx="1">
                  <c:v>Електронною поштою - 22</c:v>
                </c:pt>
                <c:pt idx="2">
                  <c:v>Достовлено наручно - 10</c:v>
                </c:pt>
                <c:pt idx="3">
                  <c:v>Поштовим зв'язком - 5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0.53</c:v>
                </c:pt>
                <c:pt idx="1">
                  <c:v>0.28000000000000003</c:v>
                </c:pt>
                <c:pt idx="2">
                  <c:v>0.13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892032916501106E-2"/>
          <c:y val="0.89036550139415405"/>
          <c:w val="0.84326289311221458"/>
          <c:h val="9.6729428437490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2023 році - 78</c:v>
                </c:pt>
                <c:pt idx="1">
                  <c:v>Кількість запитів на інформацію в  2022 році - 28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16.01.2024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40" y="1124744"/>
            <a:ext cx="9361040" cy="5256584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2023 рік</a:t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78 (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сімдесят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вісім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Вінницького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січня 2024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за формою </a:t>
            </a:r>
            <a:r>
              <a:rPr lang="ru-RU" sz="2800" dirty="0" err="1"/>
              <a:t>надходження</a:t>
            </a:r>
            <a:endParaRPr lang="ru-RU" sz="2800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903912"/>
              </p:ext>
            </p:extLst>
          </p:nvPr>
        </p:nvGraphicFramePr>
        <p:xfrm>
          <a:off x="45741" y="980728"/>
          <a:ext cx="92252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суб'єктів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доступу до </a:t>
            </a:r>
            <a:r>
              <a:rPr lang="ru-RU" sz="2800" dirty="0" err="1"/>
              <a:t>публічної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endParaRPr lang="ru-RU" sz="2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513492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результатами </a:t>
            </a:r>
            <a:r>
              <a:rPr lang="ru-RU" sz="2800" dirty="0" err="1"/>
              <a:t>розгляду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719047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способом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відповіді</a:t>
            </a:r>
            <a:r>
              <a:rPr lang="ru-RU" sz="2800" dirty="0"/>
              <a:t> на </a:t>
            </a:r>
            <a:r>
              <a:rPr lang="ru-RU" sz="2800" dirty="0" err="1"/>
              <a:t>запити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357165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/>
              <a:t>Порівняльна</a:t>
            </a:r>
            <a:r>
              <a:rPr lang="ru-RU" sz="2800" dirty="0"/>
              <a:t> </a:t>
            </a:r>
            <a:r>
              <a:rPr lang="ru-RU" sz="2800" dirty="0" err="1"/>
              <a:t>діаграма</a:t>
            </a:r>
            <a:r>
              <a:rPr lang="ru-RU" sz="2800" dirty="0"/>
              <a:t> з </a:t>
            </a:r>
            <a:r>
              <a:rPr lang="ru-RU" sz="2800" dirty="0" err="1"/>
              <a:t>надходження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у </a:t>
            </a:r>
            <a:r>
              <a:rPr lang="ru-RU" sz="2800" dirty="0" err="1"/>
              <a:t>звітному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 2023 року з </a:t>
            </a:r>
            <a:r>
              <a:rPr lang="ru-RU" sz="2800" dirty="0" err="1"/>
              <a:t>відповідним</a:t>
            </a:r>
            <a:r>
              <a:rPr lang="ru-RU" sz="2800" dirty="0"/>
              <a:t> </a:t>
            </a:r>
            <a:r>
              <a:rPr lang="ru-RU" sz="2800" dirty="0" err="1"/>
              <a:t>періодом</a:t>
            </a:r>
            <a:r>
              <a:rPr lang="ru-RU" sz="2800" dirty="0"/>
              <a:t> 2022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596030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404665"/>
            <a:ext cx="9217024" cy="6430828"/>
          </a:xfrm>
        </p:spPr>
        <p:txBody>
          <a:bodyPr>
            <a:normAutofit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воєнного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стану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Вінницьким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апеляційним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судом доступ до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публічної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забезпечувався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постійно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шляхом оперативного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оприлюднення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офіційному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вебсайті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суду,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соціальних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мережах,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інформаційних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табло в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приміщенні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суду та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надання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запитам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uk-UA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звітний період запитувачами оскаржено одне рішення Вінницького апеляційного суду як розпорядника публічної інформації. За результатами розгляду в задоволенні позову п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визнання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дій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протиправними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зобов`язання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вчинити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lang="ru-RU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uk-UA" sz="1800" dirty="0">
                <a:solidFill>
                  <a:srgbClr val="0F6FC6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відмовлено.</a:t>
            </a:r>
            <a:endParaRPr lang="ru-RU" sz="1800" dirty="0">
              <a:solidFill>
                <a:srgbClr val="0F6FC6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0F6FC6"/>
              </a:buClr>
            </a:pPr>
            <a:endParaRPr lang="ru-RU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>
              <a:buClr>
                <a:srgbClr val="0F6FC6"/>
              </a:buClr>
            </a:pPr>
            <a:endParaRPr lang="ru-RU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</a:t>
            </a:r>
            <a:r>
              <a:rPr lang="ru-RU" sz="1200" dirty="0">
                <a:solidFill>
                  <a:prstClr val="black"/>
                </a:solidFill>
              </a:rPr>
              <a:t>Начальник </a:t>
            </a:r>
            <a:r>
              <a:rPr lang="ru-RU" sz="1200" dirty="0" err="1">
                <a:solidFill>
                  <a:prstClr val="black"/>
                </a:solidFill>
              </a:rPr>
              <a:t>відділу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діловодства</a:t>
            </a:r>
            <a:r>
              <a:rPr lang="ru-RU" sz="1200" dirty="0">
                <a:solidFill>
                  <a:prstClr val="black"/>
                </a:solidFill>
              </a:rPr>
              <a:t> та </a:t>
            </a: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/>
                </a:solidFill>
              </a:rPr>
              <a:t>        </a:t>
            </a:r>
            <a:r>
              <a:rPr lang="ru-RU" sz="1200" dirty="0" err="1">
                <a:solidFill>
                  <a:prstClr val="black"/>
                </a:solidFill>
              </a:rPr>
              <a:t>обліку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зверннь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громадян</a:t>
            </a:r>
            <a:r>
              <a:rPr lang="ru-RU" sz="1200" dirty="0">
                <a:solidFill>
                  <a:prstClr val="black"/>
                </a:solidFill>
              </a:rPr>
              <a:t> – </a:t>
            </a:r>
            <a:r>
              <a:rPr lang="ru-RU" sz="1200" dirty="0" err="1">
                <a:solidFill>
                  <a:prstClr val="black"/>
                </a:solidFill>
              </a:rPr>
              <a:t>канцелярії</a:t>
            </a:r>
            <a:endParaRPr lang="ru-RU" sz="1200" dirty="0">
              <a:solidFill>
                <a:prstClr val="black"/>
              </a:solidFill>
            </a:endParaRP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/>
                </a:solidFill>
              </a:rPr>
              <a:t>        </a:t>
            </a:r>
            <a:r>
              <a:rPr lang="ru-RU" sz="1200" dirty="0" err="1">
                <a:solidFill>
                  <a:prstClr val="black"/>
                </a:solidFill>
              </a:rPr>
              <a:t>Вінницького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апеляційного</a:t>
            </a:r>
            <a:r>
              <a:rPr lang="ru-RU" sz="1200" dirty="0">
                <a:solidFill>
                  <a:prstClr val="black"/>
                </a:solidFill>
              </a:rPr>
              <a:t> суду                                 /</a:t>
            </a:r>
            <a:r>
              <a:rPr lang="ru-RU" sz="1200" dirty="0" err="1">
                <a:solidFill>
                  <a:prstClr val="black"/>
                </a:solidFill>
              </a:rPr>
              <a:t>підпис</a:t>
            </a:r>
            <a:r>
              <a:rPr lang="ru-RU" sz="1200" dirty="0">
                <a:solidFill>
                  <a:prstClr val="black"/>
                </a:solidFill>
              </a:rPr>
              <a:t>/                         Тетяна ОЛІЙНИК</a:t>
            </a: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>
                <a:solidFill>
                  <a:prstClr val="black"/>
                </a:solidFill>
              </a:rPr>
              <a:t>        12 </a:t>
            </a:r>
            <a:r>
              <a:rPr lang="ru-RU" sz="1200" dirty="0" err="1">
                <a:solidFill>
                  <a:prstClr val="black"/>
                </a:solidFill>
              </a:rPr>
              <a:t>січня</a:t>
            </a:r>
            <a:r>
              <a:rPr lang="ru-RU" sz="1200" dirty="0">
                <a:solidFill>
                  <a:prstClr val="black"/>
                </a:solidFill>
              </a:rPr>
              <a:t> 2024 року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a4f35948-e619-41b3-aa29-22878b09cfd2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40262f94-9f35-4ac3-9a90-690165a166b7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3281</TotalTime>
  <Words>240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2023 рік  За звітний період отримано та опрацьовано 78 (сімдесят вісім) запитів на отримання публічної інформації, відсоткове значення та класифікація яких подана нижче: 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2023 року з відповідним періодом 2022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798</cp:revision>
  <cp:lastPrinted>2021-01-26T08:33:19Z</cp:lastPrinted>
  <dcterms:created xsi:type="dcterms:W3CDTF">2021-01-13T07:10:30Z</dcterms:created>
  <dcterms:modified xsi:type="dcterms:W3CDTF">2024-01-16T11:30:06Z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