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7"/>
  </p:notesMasterIdLst>
  <p:handoutMasterIdLst>
    <p:handoutMasterId r:id="rId18"/>
  </p:handoutMasterIdLst>
  <p:sldIdLst>
    <p:sldId id="279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4" r:id="rId15"/>
    <p:sldId id="375" r:id="rId16"/>
  </p:sldIdLst>
  <p:sldSz cx="12188825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  <p:cmAuthor id="2" name="Пользователь" initials="П" lastIdx="1" clrIdx="1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ACD"/>
    <a:srgbClr val="1979CB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F85-4496-A1D6-8AD6B427BA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F85-4496-A1D6-8AD6B427BA3F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F85-4496-A1D6-8AD6B427BA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F85-4496-A1D6-8AD6B427BA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F85-4496-A1D6-8AD6B427BA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F85-4496-A1D6-8AD6B427BA3F}"/>
              </c:ext>
            </c:extLst>
          </c:dPt>
          <c:dPt>
            <c:idx val="6"/>
            <c:bubble3D val="0"/>
            <c:spPr>
              <a:solidFill>
                <a:schemeClr val="bg2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6494-40F7-94C5-2E2350124DF3}"/>
              </c:ext>
            </c:extLst>
          </c:dPt>
          <c:dLbls>
            <c:dLbl>
              <c:idx val="5"/>
              <c:layout>
                <c:manualLayout>
                  <c:x val="1.5867568182123464E-2"/>
                  <c:y val="5.1470766210364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F85-4496-A1D6-8AD6B427BA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Поштовим зв'язком - 16</c:v>
                </c:pt>
                <c:pt idx="1">
                  <c:v>Особисто (з рук в руки) - 16</c:v>
                </c:pt>
                <c:pt idx="2">
                  <c:v>Електронною поштою - 7</c:v>
                </c:pt>
                <c:pt idx="3">
                  <c:v>Соціальними мережами - 7</c:v>
                </c:pt>
                <c:pt idx="4">
                  <c:v>Через уповноважену особу - 4</c:v>
                </c:pt>
                <c:pt idx="5">
                  <c:v>Від інших установ, оранізацій - 2</c:v>
                </c:pt>
                <c:pt idx="6">
                  <c:v>"Гаряча лінія" - 1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</c:v>
                </c:pt>
                <c:pt idx="1">
                  <c:v>0.3</c:v>
                </c:pt>
                <c:pt idx="2">
                  <c:v>0.13</c:v>
                </c:pt>
                <c:pt idx="3">
                  <c:v>0.13</c:v>
                </c:pt>
                <c:pt idx="4">
                  <c:v>0.08</c:v>
                </c:pt>
                <c:pt idx="5">
                  <c:v>0.04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75-4D34-8AD6-33A9F2FC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649248835173869"/>
          <c:w val="0.94752474341182635"/>
          <c:h val="0.2035075116482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3890021733072428E-2"/>
          <c:y val="8.0805277706327963E-2"/>
          <c:w val="0.93188696515045988"/>
          <c:h val="0.797705675852899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7B8-4F92-9AA6-31061F5DBD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7B8-4F92-9AA6-31061F5DBD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звернень громадян у І півріччі  2023 року - 53</c:v>
                </c:pt>
                <c:pt idx="1">
                  <c:v>Кількість звернень громадян у І півріччі 2022 року - 56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0.49</c:v>
                </c:pt>
                <c:pt idx="1">
                  <c:v>0.51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06-4795-A978-2EE8B69EE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871403004756746"/>
          <c:w val="0.92906232128389066"/>
          <c:h val="0.11285969952432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0C-4ADF-9705-C7A9DFC7E79E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0C-4ADF-9705-C7A9DFC7E7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Первинне - 52</c:v>
                </c:pt>
                <c:pt idx="1">
                  <c:v>Повторне - 1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E-41F9-BB89-8EDE1B1BE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33883127194317464"/>
          <c:y val="0.93318471150264348"/>
          <c:w val="0.32233735247673068"/>
          <c:h val="6.68152884973565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1B7ACD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7-468A-8002-BF7319D0D76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7-468A-8002-BF7319D0D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Заяви (клопотання) - 41</c:v>
                </c:pt>
                <c:pt idx="1">
                  <c:v>Скарги - 12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F2-4674-A354-AF65BFEE05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6F-4F78-A347-A2B561FABC84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6F-4F78-A347-A2B561FABC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6F-4F78-A347-A2B561FABC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Індивідуальні - 51</c:v>
                </c:pt>
                <c:pt idx="1">
                  <c:v>Колективні -1</c:v>
                </c:pt>
                <c:pt idx="2">
                  <c:v>Анонімні - 1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0.96</c:v>
                </c:pt>
                <c:pt idx="1">
                  <c:v>0.02</c:v>
                </c:pt>
                <c:pt idx="2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65-4F7A-A78E-FDABE51A7E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285847428432979E-2"/>
          <c:y val="0.88127371353583361"/>
          <c:w val="0.96670647830482759"/>
          <c:h val="0.11872628646416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33F-41FF-916E-0A111CC9D04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33F-41FF-916E-0A111CC9D0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Чоловіча - 44</c:v>
                </c:pt>
                <c:pt idx="1">
                  <c:v>Жіноча - 9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0.83</c:v>
                </c:pt>
                <c:pt idx="1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EC-49B6-AC51-AA51BC60B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02666185704793"/>
          <c:y val="0.86601993701310387"/>
          <c:w val="0.45815736105885596"/>
          <c:h val="0.133980062986896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68D-4C4F-8004-EAAC3FB28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68D-4C4F-8004-EAAC3FB281BD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68D-4C4F-8004-EAAC3FB28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Листи - 37</c:v>
                </c:pt>
                <c:pt idx="1">
                  <c:v>Електронні звернення - 8</c:v>
                </c:pt>
                <c:pt idx="2">
                  <c:v>Усні - 8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</c:v>
                </c:pt>
                <c:pt idx="1">
                  <c:v>0.15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AE-4464-8293-3F706C5C7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539855463272567E-2"/>
          <c:y val="0.88983439608962933"/>
          <c:w val="0.91722165893646856"/>
          <c:h val="0.110165603910370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218555247867623E-2"/>
          <c:y val="5.1693931554502588E-2"/>
          <c:w val="0.88268859283804035"/>
          <c:h val="0.801593473741012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D02-462A-B738-344375AF45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D02-462A-B738-344375AF45E8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D02-462A-B738-344375AF45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D02-462A-B738-344375AF45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Інші категорії - 42</c:v>
                </c:pt>
                <c:pt idx="1">
                  <c:v>Особи, що позбавленні волі - 5</c:v>
                </c:pt>
                <c:pt idx="2">
                  <c:v>Особи з інвалідністю - 4</c:v>
                </c:pt>
                <c:pt idx="3">
                  <c:v>Пенсіонери - 2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0.79</c:v>
                </c:pt>
                <c:pt idx="1">
                  <c:v>0.09</c:v>
                </c:pt>
                <c:pt idx="2">
                  <c:v>0.08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2-46AE-B21E-355B72333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12572855869359E-2"/>
          <c:y val="0.85769169728374306"/>
          <c:w val="0.89487424621638822"/>
          <c:h val="0.14230830271625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229823128305845E-2"/>
          <c:y val="3.8074466972653383E-2"/>
          <c:w val="0.89307139966989968"/>
          <c:h val="0.74391618243892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A39-4C22-AA0F-B472278B0D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A39-4C22-AA0F-B472278B0D1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A39-4C22-AA0F-B472278B0D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A39-4C22-AA0F-B472278B0D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A39-4C22-AA0F-B472278B0D1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3A39-4C22-AA0F-B472278B0D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Вирішено позитивно (у тому числі частково) - 15</c:v>
                </c:pt>
                <c:pt idx="1">
                  <c:v>Відмовлено у задоволенні (дано роз'яснення) - 30</c:v>
                </c:pt>
                <c:pt idx="2">
                  <c:v>Звернення, що надіслано за належністю-4</c:v>
                </c:pt>
                <c:pt idx="3">
                  <c:v>Звернення, що не підлягає розгляду  - 2</c:v>
                </c:pt>
                <c:pt idx="4">
                  <c:v>Перебуває на розгляді -2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0.28000000000000003</c:v>
                </c:pt>
                <c:pt idx="1">
                  <c:v>0.56999999999999995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9-4FAF-9F25-6BDEEDF24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2.5785844644491806E-2"/>
          <c:y val="0.81169889465616007"/>
          <c:w val="0.95949891732325332"/>
          <c:h val="0.18830110534383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148585879147195E-2"/>
          <c:y val="2.9694349568351128E-2"/>
          <c:w val="0.887249979211575"/>
          <c:h val="0.760133831320765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B9-4F75-A90C-B2080543805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B9-4F75-A90C-B2080543805B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5B9-4F75-A90C-B2080543805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5B9-4F75-A90C-B2080543805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5B9-4F75-A90C-B2080543805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5B9-4F75-A90C-B208054380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Поштовим зв'язком - 30</c:v>
                </c:pt>
                <c:pt idx="1">
                  <c:v>Електронною поштою  - 8</c:v>
                </c:pt>
                <c:pt idx="2">
                  <c:v>Усна відповідь -7</c:v>
                </c:pt>
                <c:pt idx="3">
                  <c:v>Доставлено кур'єром - 5</c:v>
                </c:pt>
                <c:pt idx="4">
                  <c:v> Наручно - 3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0.56000000000000005</c:v>
                </c:pt>
                <c:pt idx="1">
                  <c:v>0.15</c:v>
                </c:pt>
                <c:pt idx="2">
                  <c:v>0.13</c:v>
                </c:pt>
                <c:pt idx="3">
                  <c:v>0.1</c:v>
                </c:pt>
                <c:pt idx="4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0D-4771-B1E5-091FD31430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820289582673458E-2"/>
          <c:y val="0.81662392190406274"/>
          <c:w val="0.98146619453529593"/>
          <c:h val="0.183376078095937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03.07.2023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03.07.2023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77788" y="1645256"/>
            <a:ext cx="9289032" cy="4088000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Аналіз роботи 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Вінницького апеляційного суду з виконання вимог Закону України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від 2 жовтня 1996 року № 393/96-ВР «Про звернення громадян» </a:t>
            </a:r>
            <a:br>
              <a:rPr lang="ru-RU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І </a:t>
            </a:r>
            <a:r>
              <a:rPr lang="ru-RU" sz="3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півріччі</a:t>
            </a:r>
            <a:r>
              <a:rPr lang="ru-RU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 року</a:t>
            </a:r>
            <a:br>
              <a:rPr lang="uk-UA" sz="3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lang="uk-UA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53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звернень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наведена в </a:t>
            </a:r>
            <a:r>
              <a:rPr lang="ru-RU" sz="1400" b="1" dirty="0" err="1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презентації</a:t>
            </a:r>
            <a:r>
              <a:rPr lang="ru-RU" sz="1400" b="1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FAE99D-CF00-4F57-9F00-FB44A3D1F206}"/>
              </a:ext>
            </a:extLst>
          </p:cNvPr>
          <p:cNvSpPr txBox="1"/>
          <p:nvPr/>
        </p:nvSpPr>
        <p:spPr>
          <a:xfrm>
            <a:off x="0" y="116632"/>
            <a:ext cx="9478788" cy="1528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  <a:r>
              <a:rPr lang="uk-UA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                 	                                                                           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 </a:t>
            </a: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«0</a:t>
            </a:r>
            <a:r>
              <a:rPr lang="uk-UA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4» липня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2023 року                 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80505F-7DFF-4B05-8CE7-85296D090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124744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способом </a:t>
            </a:r>
            <a:r>
              <a:rPr lang="ru-RU" sz="3200" dirty="0" err="1"/>
              <a:t>отримання</a:t>
            </a:r>
            <a:r>
              <a:rPr lang="ru-RU" sz="3200" dirty="0"/>
              <a:t> </a:t>
            </a:r>
            <a:r>
              <a:rPr lang="ru-RU" sz="3200" dirty="0" err="1"/>
              <a:t>відповіді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  <p:graphicFrame>
        <p:nvGraphicFramePr>
          <p:cNvPr id="12" name="Объект 11">
            <a:extLst>
              <a:ext uri="{FF2B5EF4-FFF2-40B4-BE49-F238E27FC236}">
                <a16:creationId xmlns:a16="http://schemas.microsoft.com/office/drawing/2014/main" id="{9732548C-2054-48D3-873B-AAC1A9370B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601642"/>
              </p:ext>
            </p:extLst>
          </p:nvPr>
        </p:nvGraphicFramePr>
        <p:xfrm>
          <a:off x="0" y="908720"/>
          <a:ext cx="10630916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829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2328A-47B2-474E-9987-1B6AF37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484784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Порівняльна</a:t>
            </a:r>
            <a:r>
              <a:rPr lang="ru-RU" dirty="0"/>
              <a:t> </a:t>
            </a:r>
            <a:r>
              <a:rPr lang="ru-RU" dirty="0" err="1"/>
              <a:t>діаграма</a:t>
            </a:r>
            <a:r>
              <a:rPr lang="ru-RU" dirty="0"/>
              <a:t> з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у </a:t>
            </a:r>
            <a:r>
              <a:rPr lang="ru-RU" dirty="0" err="1"/>
              <a:t>звітному</a:t>
            </a:r>
            <a:r>
              <a:rPr lang="ru-RU" dirty="0"/>
              <a:t> </a:t>
            </a:r>
            <a:r>
              <a:rPr lang="ru-RU" dirty="0" err="1"/>
              <a:t>періоді</a:t>
            </a:r>
            <a:r>
              <a:rPr lang="ru-RU" dirty="0"/>
              <a:t> 2023 року з </a:t>
            </a:r>
            <a:r>
              <a:rPr lang="ru-RU" dirty="0" err="1"/>
              <a:t>відповідним</a:t>
            </a:r>
            <a:r>
              <a:rPr lang="ru-RU" dirty="0"/>
              <a:t> </a:t>
            </a:r>
            <a:r>
              <a:rPr lang="ru-RU" dirty="0" err="1"/>
              <a:t>періодом</a:t>
            </a:r>
            <a:r>
              <a:rPr lang="ru-RU" dirty="0"/>
              <a:t> 2022 року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804991"/>
              </p:ext>
            </p:extLst>
          </p:nvPr>
        </p:nvGraphicFramePr>
        <p:xfrm>
          <a:off x="66144" y="1196752"/>
          <a:ext cx="10492764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5110FB-D9C1-44B9-98D0-F1657ECEA18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8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56FE2-7767-4B5A-AC3F-979B4F4FB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158" y="620688"/>
            <a:ext cx="8594429" cy="3456384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a:t>
            </a: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B71FEC0B-D937-4935-86E6-50D57349C18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65175" y="5229225"/>
            <a:ext cx="7023101" cy="1512888"/>
            <a:chOff x="482" y="3294"/>
            <a:chExt cx="4424" cy="953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4FD00D0D-D1FF-4166-9DC5-8A0E602ACC9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82" y="3294"/>
              <a:ext cx="4355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B5866D-F13C-452A-87B0-D2B411B88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294"/>
              <a:ext cx="2056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5B2E0F7-983C-4853-806C-60166ECF8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305"/>
              <a:ext cx="207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Начальник відділу діловодства та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B85C4CF-BA82-42E7-B2F3-EAD10867E8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8" y="3305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4048229-8219-4EBB-A917-4F57BFB99E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66"/>
              <a:ext cx="2341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8B4F4-FEA6-40A7-B260-0D1DC8203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476"/>
              <a:ext cx="1643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обліку звернень громадян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4A71554-DD94-4813-9DAB-0B02FA05A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7" y="3476"/>
              <a:ext cx="12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–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FDF111-9F6A-48D8-B2B8-01BA3036A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9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10EEE2-68A5-4216-A1E5-827407448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3" y="3476"/>
              <a:ext cx="71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канцелярії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4C54DC0-1887-4605-B068-4AB78C64A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" y="3476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EF2B4B1-D2EF-461D-B12D-3F5E31D86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37"/>
              <a:ext cx="4335" cy="1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0A68E09-4E99-454B-A070-ACDAE2695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648"/>
              <a:ext cx="1894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Вінницького апеляційного суду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C15D24F-F755-4D1C-AD64-A1EC0B0B27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4" y="3648"/>
              <a:ext cx="108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               (підпис)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D42AC74-ACC1-4879-A04E-0C791A5E9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8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8C0B825-585F-4E8E-A09A-FBF55D2CE0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AA1AF51-FB8F-4CEA-8F3E-ED4FAAA059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4E6247-DF15-4526-B81B-ADA4C427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9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5BB6252-61C4-4D1B-9107-0BA44B4BB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0" y="3654"/>
              <a:ext cx="47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Тетяна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3F4FED5-7F9E-4EE5-964E-3E119B9C9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3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236E62-FB22-4099-BD28-CD1D377288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2" y="3648"/>
              <a:ext cx="156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О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87191FB-9AE6-4E43-A649-34FA9CAAC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3648"/>
              <a:ext cx="525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ЛІЙНИК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99C9F41-CBAD-46EB-A578-D14918AD98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7" y="3648"/>
              <a:ext cx="89" cy="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E544A58-809F-4400-84B4-90D2F5D7E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3814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D02CA268-2A85-4DCC-AE24-9220F11D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04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F8A493F-1BDB-4990-A7EF-90D79948A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5" y="4036"/>
              <a:ext cx="8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7207D74-8A9E-49ED-8DEE-0E915F73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8" y="4036"/>
              <a:ext cx="125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07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24C2D2C-0940-4CB7-A34B-E459D3D07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1" y="4036"/>
              <a:ext cx="26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.202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60A0A96-EB2F-46A5-87A1-E8666A2C3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9" y="4036"/>
              <a:ext cx="6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uk-UA" altLang="uk-UA" sz="1400" dirty="0">
                  <a:solidFill>
                    <a:srgbClr val="000000"/>
                  </a:solidFill>
                </a:rPr>
                <a:t>3</a:t>
              </a:r>
              <a:endParaRPr kumimoji="0" lang="uk-UA" altLang="uk-UA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E7CE06E-6CAF-4852-A13F-26B69D0CB7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1" y="4047"/>
              <a:ext cx="73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3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uk-UA" altLang="uk-UA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616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190EC-25CF-4E2D-A5EA-534EC7675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8902724" cy="1196752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формою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0BD6C67-896C-485E-A3F8-24AC6ECD8F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889799"/>
              </p:ext>
            </p:extLst>
          </p:nvPr>
        </p:nvGraphicFramePr>
        <p:xfrm>
          <a:off x="-5173" y="908720"/>
          <a:ext cx="10348057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3736502-A381-41AD-99D0-3F0C82BAE29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36D993-3C77-4E6E-B689-A59CD9953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ознакою</a:t>
            </a:r>
            <a:r>
              <a:rPr lang="ru-RU" sz="3200" dirty="0"/>
              <a:t> </a:t>
            </a:r>
            <a:r>
              <a:rPr lang="ru-RU" sz="3200" dirty="0" err="1"/>
              <a:t>надходження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41B0392-488D-4659-B35A-D84D02778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021923"/>
              </p:ext>
            </p:extLst>
          </p:nvPr>
        </p:nvGraphicFramePr>
        <p:xfrm>
          <a:off x="117748" y="1196752"/>
          <a:ext cx="9685279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2469D92-1822-45A0-87B3-E39872D3A79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48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79B1AA-6BAC-465F-ABE6-D7DF548F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видами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01F5FBF-C774-4685-8BC6-6D6EB3092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458421"/>
              </p:ext>
            </p:extLst>
          </p:nvPr>
        </p:nvGraphicFramePr>
        <p:xfrm>
          <a:off x="0" y="620688"/>
          <a:ext cx="97668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43259F7-AA20-4B7F-9DE1-EEEDB6A9896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9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8200F-1A21-484E-949D-2750C3DF4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692696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суб’єктом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F23AA895-F203-40C7-B238-F06C87DD2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512571"/>
              </p:ext>
            </p:extLst>
          </p:nvPr>
        </p:nvGraphicFramePr>
        <p:xfrm>
          <a:off x="0" y="692696"/>
          <a:ext cx="9982843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1658B83-F3E5-46EF-B9C7-031875100AE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44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17B26F-4CBB-41FF-A795-180BE320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2" y="-14917"/>
            <a:ext cx="9271587" cy="923637"/>
          </a:xfrm>
        </p:spPr>
        <p:txBody>
          <a:bodyPr>
            <a:no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</a:t>
            </a:r>
            <a:r>
              <a:rPr lang="ru-RU" sz="3200" dirty="0" err="1"/>
              <a:t>статтю</a:t>
            </a:r>
            <a:r>
              <a:rPr lang="ru-RU" sz="3200" dirty="0"/>
              <a:t> </a:t>
            </a:r>
            <a:r>
              <a:rPr lang="ru-RU" sz="3200" dirty="0" err="1"/>
              <a:t>авторів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64075DB8-9EF0-47FF-818A-BBDD95B10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569082"/>
              </p:ext>
            </p:extLst>
          </p:nvPr>
        </p:nvGraphicFramePr>
        <p:xfrm>
          <a:off x="0" y="764704"/>
          <a:ext cx="10054851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598FEB-0A96-4F4C-9E0A-88C5063DD7F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7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0E4243-95A6-45F8-99D0-8CDDD443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rmAutofit/>
          </a:bodyPr>
          <a:lstStyle/>
          <a:p>
            <a:r>
              <a:rPr lang="uk-UA" sz="3200" dirty="0"/>
              <a:t>Класифікація звернень громадян за їх типом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1652BE25-11CB-4128-AF0E-55C657EA6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53239"/>
              </p:ext>
            </p:extLst>
          </p:nvPr>
        </p:nvGraphicFramePr>
        <p:xfrm>
          <a:off x="1" y="1052736"/>
          <a:ext cx="9271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2669BC-6958-4EF7-B5A4-CEA13219689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2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E50AAA-D039-4920-852F-F9E772E3A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052736"/>
          </a:xfrm>
        </p:spPr>
        <p:txBody>
          <a:bodyPr>
            <a:normAutofit fontScale="90000"/>
          </a:bodyPr>
          <a:lstStyle/>
          <a:p>
            <a:r>
              <a:rPr lang="uk-UA" sz="3200" dirty="0"/>
              <a:t>Класифікація звернень громадян за їх соціальним станом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A528EBD9-D6FF-4935-8A15-1D27370E8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24574"/>
              </p:ext>
            </p:extLst>
          </p:nvPr>
        </p:nvGraphicFramePr>
        <p:xfrm>
          <a:off x="40850" y="908720"/>
          <a:ext cx="9910835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6A11EC-51AD-48F0-984E-2435C2E373E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6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158DA-4570-4714-B386-D6A310470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268760"/>
          </a:xfrm>
        </p:spPr>
        <p:txBody>
          <a:bodyPr>
            <a:normAutofit/>
          </a:bodyPr>
          <a:lstStyle/>
          <a:p>
            <a:r>
              <a:rPr lang="ru-RU" sz="3200" dirty="0" err="1"/>
              <a:t>Класифікація</a:t>
            </a:r>
            <a:r>
              <a:rPr lang="ru-RU" sz="3200" dirty="0"/>
              <a:t> </a:t>
            </a:r>
            <a:r>
              <a:rPr lang="ru-RU" sz="3200" dirty="0" err="1"/>
              <a:t>звернень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за результатами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розгляду</a:t>
            </a:r>
            <a:endParaRPr lang="ru-RU" sz="32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EB408790-91CE-47B6-98E2-836948C55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70441"/>
              </p:ext>
            </p:extLst>
          </p:nvPr>
        </p:nvGraphicFramePr>
        <p:xfrm>
          <a:off x="0" y="908720"/>
          <a:ext cx="10342884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50A73E-1D87-4EF0-B5FC-C4F60FF03BA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844" y="-99392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832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20E13-D325-4A9E-AA7A-0D1409275EB9}">
  <ds:schemaRefs>
    <ds:schemaRef ds:uri="http://schemas.microsoft.com/office/2006/metadata/properties"/>
    <ds:schemaRef ds:uri="40262f94-9f35-4ac3-9a90-690165a166b7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documentManagement/types"/>
    <ds:schemaRef ds:uri="a4f35948-e619-41b3-aa29-22878b09cfd2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3483</TotalTime>
  <Words>215</Words>
  <Application>Microsoft Office PowerPoint</Application>
  <PresentationFormat>Довільний</PresentationFormat>
  <Paragraphs>43</Paragraphs>
  <Slides>12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Аналіз роботи  Вінницького апеляційного суду з виконання вимог Закону України від 2 жовтня 1996 року № 393/96-ВР «Про звернення громадян»  у І півріччі 2023 року   За звітний період до Вінницького апеляційного суду надійшло 53 звернень громадян, відсоткове значення та класифікація яких наведена в презентації:</vt:lpstr>
      <vt:lpstr>Класифікація звернень громадян за формою надходження</vt:lpstr>
      <vt:lpstr>Класифікація звернень громадян за ознакою надходження</vt:lpstr>
      <vt:lpstr>Класифікація звернень громадян за видами</vt:lpstr>
      <vt:lpstr>Класифікація звернень громадян за суб’єктом</vt:lpstr>
      <vt:lpstr>Класифікація звернень громадян за статтю авторів звернень</vt:lpstr>
      <vt:lpstr>Класифікація звернень громадян за їх типом</vt:lpstr>
      <vt:lpstr>Класифікація звернень громадян за їх соціальним станом</vt:lpstr>
      <vt:lpstr>Класифікація звернень громадян за результатами їх розгляду</vt:lpstr>
      <vt:lpstr>Класифікація звернень громадян за способом отримання відповіді</vt:lpstr>
      <vt:lpstr>Порівняльна діаграма з надходження звернень громадян у звітному періоді 2023 року з відповідним періодом 2022 року</vt:lpstr>
      <vt:lpstr>Упродовж звітного періоду оскарження до суду рішень, ухвалених Вінницьким апеляційним судом за результатами розгляду звернень громадян, не встановлено.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815</cp:revision>
  <cp:lastPrinted>2022-07-12T12:52:36Z</cp:lastPrinted>
  <dcterms:created xsi:type="dcterms:W3CDTF">2021-01-13T07:10:30Z</dcterms:created>
  <dcterms:modified xsi:type="dcterms:W3CDTF">2023-07-03T13:37:37Z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