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5" r:id="rId4"/>
  </p:sldMasterIdLst>
  <p:notesMasterIdLst>
    <p:notesMasterId r:id="rId17"/>
  </p:notesMasterIdLst>
  <p:handoutMasterIdLst>
    <p:handoutMasterId r:id="rId18"/>
  </p:handoutMasterIdLst>
  <p:sldIdLst>
    <p:sldId id="279" r:id="rId5"/>
    <p:sldId id="365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5" r:id="rId16"/>
  </p:sldIdLst>
  <p:sldSz cx="12188825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замовчуванням" id="{0112DFEF-45BF-48AA-AEC7-8DCDC9FD221A}">
          <p14:sldIdLst>
            <p14:sldId id="279"/>
            <p14:sldId id="365"/>
            <p14:sldId id="366"/>
            <p14:sldId id="367"/>
            <p14:sldId id="368"/>
            <p14:sldId id="369"/>
            <p14:sldId id="370"/>
            <p14:sldId id="371"/>
            <p14:sldId id="372"/>
            <p14:sldId id="373"/>
            <p14:sldId id="374"/>
            <p14:sldId id="375"/>
          </p14:sldIdLst>
        </p14:section>
        <p14:section name="Розділ без заголовка" id="{9398415F-CFF2-480D-8B5D-504567625ED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Чорна-Гаража" initials="Ч" lastIdx="2" clrIdx="0">
    <p:extLst>
      <p:ext uri="{19B8F6BF-5375-455C-9EA6-DF929625EA0E}">
        <p15:presenceInfo xmlns:p15="http://schemas.microsoft.com/office/powerpoint/2012/main" userId="Чорна-Гаража" providerId="None"/>
      </p:ext>
    </p:extLst>
  </p:cmAuthor>
  <p:cmAuthor id="2" name="Пользователь" initials="П" lastIdx="1" clrIdx="1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7ACD"/>
    <a:srgbClr val="1979CB"/>
    <a:srgbClr val="FFFF00"/>
    <a:srgbClr val="F0F3F9"/>
    <a:srgbClr val="95BFE6"/>
    <a:srgbClr val="33ACE0"/>
    <a:srgbClr val="969696"/>
    <a:srgbClr val="E5F329"/>
    <a:srgbClr val="2AA6DD"/>
    <a:srgbClr val="2C8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94706" autoAdjust="0"/>
  </p:normalViewPr>
  <p:slideViewPr>
    <p:cSldViewPr showGuides="1">
      <p:cViewPr varScale="1">
        <p:scale>
          <a:sx n="108" d="100"/>
          <a:sy n="108" d="100"/>
        </p:scale>
        <p:origin x="780" y="11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F85-4496-A1D6-8AD6B427BA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F85-4496-A1D6-8AD6B427BA3F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F85-4496-A1D6-8AD6B427BA3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F85-4496-A1D6-8AD6B427BA3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F85-4496-A1D6-8AD6B427BA3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F85-4496-A1D6-8AD6B427BA3F}"/>
              </c:ext>
            </c:extLst>
          </c:dPt>
          <c:dPt>
            <c:idx val="6"/>
            <c:bubble3D val="0"/>
            <c:spPr>
              <a:solidFill>
                <a:schemeClr val="bg2">
                  <a:lumMod val="9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6494-40F7-94C5-2E2350124DF3}"/>
              </c:ext>
            </c:extLst>
          </c:dPt>
          <c:dLbls>
            <c:dLbl>
              <c:idx val="5"/>
              <c:layout>
                <c:manualLayout>
                  <c:x val="1.5867568182123464E-2"/>
                  <c:y val="5.1470766210364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F85-4496-A1D6-8AD6B427BA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Поштовим зв'язком - 28</c:v>
                </c:pt>
                <c:pt idx="1">
                  <c:v>Особисто (з рук в руки) - 18</c:v>
                </c:pt>
                <c:pt idx="2">
                  <c:v>Особистий прийом керівництвом суду -17</c:v>
                </c:pt>
                <c:pt idx="3">
                  <c:v>Електронною поштою - 10</c:v>
                </c:pt>
                <c:pt idx="4">
                  <c:v>Соціальними мережами - 3</c:v>
                </c:pt>
                <c:pt idx="5">
                  <c:v>"Гаряча лінія" - 3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0.35</c:v>
                </c:pt>
                <c:pt idx="1">
                  <c:v>0.23</c:v>
                </c:pt>
                <c:pt idx="2">
                  <c:v>0.21</c:v>
                </c:pt>
                <c:pt idx="3">
                  <c:v>0.13</c:v>
                </c:pt>
                <c:pt idx="4">
                  <c:v>0.04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75-4D34-8AD6-33A9F2FC60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9649248835173869"/>
          <c:w val="0.94752474341182635"/>
          <c:h val="0.20350751164826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890021733072428E-2"/>
          <c:y val="8.0805277706327963E-2"/>
          <c:w val="0.93188696515045988"/>
          <c:h val="0.797705675852899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7B8-4F92-9AA6-31061F5DBD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7B8-4F92-9AA6-31061F5DBDB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Кількість звернень громадян у І півріччі  2024 року - 79</c:v>
                </c:pt>
                <c:pt idx="1">
                  <c:v>Кількість звернень громадян у І півріччі 2023 року - 53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06-4795-A978-2EE8B69EE4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871403004756746"/>
          <c:w val="0.92906232128389066"/>
          <c:h val="0.112859699524325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D0C-4ADF-9705-C7A9DFC7E79E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D0C-4ADF-9705-C7A9DFC7E7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Первинне - 79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7E-41F9-BB89-8EDE1B1BE8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</c:legendEntry>
      <c:layout>
        <c:manualLayout>
          <c:xMode val="edge"/>
          <c:yMode val="edge"/>
          <c:x val="0.33883127194317464"/>
          <c:y val="0.93318471150264348"/>
          <c:w val="0.32233735247673068"/>
          <c:h val="6.681528849735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1B7ACD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867-468A-8002-BF7319D0D761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867-468A-8002-BF7319D0D7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Заяви (клопотання) - 63</c:v>
                </c:pt>
                <c:pt idx="1">
                  <c:v>Скарги - 16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0.8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F2-4674-A354-AF65BFEE05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26F-4F78-A347-A2B561FABC84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26F-4F78-A347-A2B561FABC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26F-4F78-A347-A2B561FABC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Індивідуальні - 73</c:v>
                </c:pt>
                <c:pt idx="1">
                  <c:v>Колективні - 3</c:v>
                </c:pt>
                <c:pt idx="2">
                  <c:v>Анонімні - 3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0.92</c:v>
                </c:pt>
                <c:pt idx="1">
                  <c:v>0.04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65-4F7A-A78E-FDABE51A7E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285847428432979E-2"/>
          <c:y val="0.88127371353583361"/>
          <c:w val="0.96670647830482759"/>
          <c:h val="0.118726286464166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33F-41FF-916E-0A111CC9D040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33F-41FF-916E-0A111CC9D04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Чоловіча - 62</c:v>
                </c:pt>
                <c:pt idx="1">
                  <c:v>Жіноча - 17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0.78</c:v>
                </c:pt>
                <c:pt idx="1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EC-49B6-AC51-AA51BC60B9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902666185704793"/>
          <c:y val="0.86601993701310387"/>
          <c:w val="0.45815736105885596"/>
          <c:h val="0.133980062986896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68D-4C4F-8004-EAAC3FB281B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68D-4C4F-8004-EAAC3FB281BD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68D-4C4F-8004-EAAC3FB281B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Листи - 47</c:v>
                </c:pt>
                <c:pt idx="1">
                  <c:v>Усні - 23</c:v>
                </c:pt>
                <c:pt idx="2">
                  <c:v>Електронні звернення - 9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</c:v>
                </c:pt>
                <c:pt idx="1">
                  <c:v>0.3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AE-4464-8293-3F706C5C72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4539855463272567E-2"/>
          <c:y val="0.88983439608962933"/>
          <c:w val="0.91722165893646856"/>
          <c:h val="0.110165603910370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1218555247867623E-2"/>
          <c:y val="5.1693931554502588E-2"/>
          <c:w val="0.88268859283804035"/>
          <c:h val="0.801593473741012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D02-462A-B738-344375AF45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D02-462A-B738-344375AF45E8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D02-462A-B738-344375AF45E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D02-462A-B738-344375AF45E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Інші категорії - 43</c:v>
                </c:pt>
                <c:pt idx="1">
                  <c:v>Пенсіонери - 17</c:v>
                </c:pt>
                <c:pt idx="2">
                  <c:v>Особи з інвалідністю - 11</c:v>
                </c:pt>
                <c:pt idx="3">
                  <c:v>Особи, що позбавленні волі - 8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0.55000000000000004</c:v>
                </c:pt>
                <c:pt idx="1">
                  <c:v>0.21</c:v>
                </c:pt>
                <c:pt idx="2">
                  <c:v>0.14000000000000001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A2-46AE-B21E-355B72333A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769169728374306"/>
          <c:w val="0.99615572249966833"/>
          <c:h val="0.142308302716257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229823128305845E-2"/>
          <c:y val="3.8074466972653383E-2"/>
          <c:w val="0.89307139966989968"/>
          <c:h val="0.743916182438925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A39-4C22-AA0F-B472278B0D1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A39-4C22-AA0F-B472278B0D1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A39-4C22-AA0F-B472278B0D1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A39-4C22-AA0F-B472278B0D1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A39-4C22-AA0F-B472278B0D1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A39-4C22-AA0F-B472278B0D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Вирішено позитивно (у тому числі частково) - 16</c:v>
                </c:pt>
                <c:pt idx="1">
                  <c:v>Відмовлено у задоволенні (дано роз'яснення) - 49</c:v>
                </c:pt>
                <c:pt idx="2">
                  <c:v>Звернення, що повернуто авторові - 9</c:v>
                </c:pt>
                <c:pt idx="3">
                  <c:v>Звернення, що надіслано за належністю - 2</c:v>
                </c:pt>
                <c:pt idx="4">
                  <c:v>Звернення, що не підлягає розгляду  - 2</c:v>
                </c:pt>
                <c:pt idx="5">
                  <c:v>Перебуває на розгляді - 1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0.2</c:v>
                </c:pt>
                <c:pt idx="1">
                  <c:v>0.62</c:v>
                </c:pt>
                <c:pt idx="2">
                  <c:v>0.11</c:v>
                </c:pt>
                <c:pt idx="3">
                  <c:v>0.03</c:v>
                </c:pt>
                <c:pt idx="4">
                  <c:v>0.03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59-4FAF-9F25-6BDEEDF244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</c:legendEntry>
      <c:layout>
        <c:manualLayout>
          <c:xMode val="edge"/>
          <c:yMode val="edge"/>
          <c:x val="0"/>
          <c:y val="0.81169889465616007"/>
          <c:w val="0.98651265933176857"/>
          <c:h val="0.188301105343839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1148585879147195E-2"/>
          <c:y val="2.9694349568351128E-2"/>
          <c:w val="0.887249979211575"/>
          <c:h val="0.7601338313207650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5B9-4F75-A90C-B2080543805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5B9-4F75-A90C-B2080543805B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5B9-4F75-A90C-B2080543805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5B9-4F75-A90C-B2080543805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5B9-4F75-A90C-B2080543805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5B9-4F75-A90C-B2080543805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Поштовим зв'язком - 46</c:v>
                </c:pt>
                <c:pt idx="1">
                  <c:v>Усна відповідь -19</c:v>
                </c:pt>
                <c:pt idx="2">
                  <c:v>Електронною поштою  - 11</c:v>
                </c:pt>
                <c:pt idx="3">
                  <c:v>Доставлено наручно - 2</c:v>
                </c:pt>
                <c:pt idx="4">
                  <c:v>Перебуває на виконанні - 1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0.57999999999999996</c:v>
                </c:pt>
                <c:pt idx="1">
                  <c:v>0.24</c:v>
                </c:pt>
                <c:pt idx="2">
                  <c:v>0.14000000000000001</c:v>
                </c:pt>
                <c:pt idx="3">
                  <c:v>0.03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0D-4771-B1E5-091FD31430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1662392190406274"/>
          <c:w val="0.93129180966155689"/>
          <c:h val="0.183376078095937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6D3186A-9ECD-4E3E-AF58-32E2FFB9810B}" type="datetime1">
              <a:rPr lang="uk-UA" smtClean="0"/>
              <a:t>03.07.2024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4CBEF8-5CDE-472B-839B-B8BB0C881006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4AF6198-9EC1-44D2-8112-100108D56542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B98AFB-CB0D-4DFE-87B9-B4B0D0DE73CD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089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675" y="2404534"/>
            <a:ext cx="7764913" cy="1646302"/>
          </a:xfrm>
        </p:spPr>
        <p:txBody>
          <a:bodyPr anchor="b">
            <a:noAutofit/>
          </a:bodyPr>
          <a:lstStyle>
            <a:lvl1pPr algn="r">
              <a:defRPr sz="5398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675" y="4050834"/>
            <a:ext cx="776491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D8B5E9D-B199-47EB-A5C8-3D4C726523F4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92902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85126855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0" name="TextBox 19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79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68224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3316815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733833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2513227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DF74C2C-6E2D-406A-8179-8BA6A9501D45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2651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0"/>
            <a:ext cx="130440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1" cy="5251450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930DAE-E17C-48FD-9A0B-E17336683ACC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3364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99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30293489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8"/>
            <a:ext cx="8594429" cy="1826581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6650496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5" y="2160590"/>
            <a:ext cx="4182944" cy="3880773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57051758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6"/>
            <a:ext cx="418453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8" y="2160983"/>
            <a:ext cx="4184528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59" y="2737246"/>
            <a:ext cx="418452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D00ADE1-5949-422F-AFDB-956EF55F5896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4717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523E3F6-AACD-473A-A7DB-A488FF1FC95F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2484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277678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>
            <a:normAutofit/>
          </a:bodyPr>
          <a:lstStyle>
            <a:lvl1pPr>
              <a:defRPr sz="1999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5"/>
            <a:ext cx="4512366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6926" indent="0">
              <a:buNone/>
              <a:defRPr sz="1400"/>
            </a:lvl2pPr>
            <a:lvl3pPr marL="913852" indent="0">
              <a:buNone/>
              <a:defRPr sz="1200"/>
            </a:lvl3pPr>
            <a:lvl4pPr marL="1370778" indent="0">
              <a:buNone/>
              <a:defRPr sz="1000"/>
            </a:lvl4pPr>
            <a:lvl5pPr marL="1827703" indent="0">
              <a:buNone/>
              <a:defRPr sz="1000"/>
            </a:lvl5pPr>
            <a:lvl6pPr marL="2284628" indent="0">
              <a:buNone/>
              <a:defRPr sz="1000"/>
            </a:lvl6pPr>
            <a:lvl7pPr marL="2741554" indent="0">
              <a:buNone/>
              <a:defRPr sz="1000"/>
            </a:lvl7pPr>
            <a:lvl8pPr marL="3198480" indent="0">
              <a:buNone/>
              <a:defRPr sz="1000"/>
            </a:lvl8pPr>
            <a:lvl9pPr marL="3655406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18731168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8" y="609600"/>
            <a:ext cx="859442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67086360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8" y="2160590"/>
            <a:ext cx="85944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57" y="6041363"/>
            <a:ext cx="911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4BC0183-BFBF-4CE9-BCFA-97A9D207D2AB}" type="datetime1">
              <a:rPr lang="uk-UA" noProof="0" smtClean="0"/>
              <a:t>03.07.2024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158" y="6041363"/>
            <a:ext cx="62959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426" y="6041363"/>
            <a:ext cx="68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41273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77788" y="1645256"/>
            <a:ext cx="9289032" cy="4088000"/>
          </a:xfrm>
        </p:spPr>
        <p:txBody>
          <a:bodyPr rtlCol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Аналіз роботи </a:t>
            </a:r>
            <a:b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Вінницького апеляційного суду з виконання вимог Закону України</a:t>
            </a:r>
            <a:br>
              <a:rPr lang="ru-RU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від 2 жовтня 1996 року № 393/96-ВР «Про звернення громадян» </a:t>
            </a:r>
            <a:br>
              <a:rPr lang="ru-RU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ru-RU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І </a:t>
            </a:r>
            <a:r>
              <a:rPr lang="ru-RU" sz="36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півріччі</a:t>
            </a:r>
            <a:r>
              <a:rPr lang="ru-RU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2024 року</a:t>
            </a:r>
            <a:b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uk-UA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uk-UA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звітний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Вінницького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апеляційного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суду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надійшло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79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звернень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відсоткове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наведена в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презентації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FAE99D-CF00-4F57-9F00-FB44A3D1F206}"/>
              </a:ext>
            </a:extLst>
          </p:cNvPr>
          <p:cNvSpPr txBox="1"/>
          <p:nvPr/>
        </p:nvSpPr>
        <p:spPr>
          <a:xfrm>
            <a:off x="0" y="116632"/>
            <a:ext cx="9478788" cy="1528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ПОГОДЖЕНО</a:t>
            </a:r>
            <a:r>
              <a:rPr lang="uk-UA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                 	                                                                              </a:t>
            </a: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Розмістити в «Підсумки роботи»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 о. голови суду </a:t>
            </a:r>
          </a:p>
          <a:p>
            <a:pPr>
              <a:spcAft>
                <a:spcPts val="10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Вінницького апеляційного суду 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/підпис/   Ігор СТАДНИК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«03</a:t>
            </a:r>
            <a:r>
              <a:rPr lang="uk-UA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липня</a:t>
            </a: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2024 року                  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28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0505F-7DFF-4B05-8CE7-85296D090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124744"/>
          </a:xfrm>
        </p:spPr>
        <p:txBody>
          <a:bodyPr>
            <a:normAutofit/>
          </a:bodyPr>
          <a:lstStyle/>
          <a:p>
            <a:r>
              <a:rPr lang="ru-RU" sz="3200" dirty="0" err="1"/>
              <a:t>Класифікація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за способом </a:t>
            </a:r>
            <a:r>
              <a:rPr lang="ru-RU" sz="3200" dirty="0" err="1"/>
              <a:t>отримання</a:t>
            </a:r>
            <a:r>
              <a:rPr lang="ru-RU" sz="3200" dirty="0"/>
              <a:t> </a:t>
            </a:r>
            <a:r>
              <a:rPr lang="ru-RU" sz="3200" dirty="0" err="1"/>
              <a:t>відповіді</a:t>
            </a:r>
            <a:endParaRPr 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35110FB-D9C1-44B9-98D0-F1657ECEA18A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9732548C-2054-48D3-873B-AAC1A9370B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1400533"/>
              </p:ext>
            </p:extLst>
          </p:nvPr>
        </p:nvGraphicFramePr>
        <p:xfrm>
          <a:off x="0" y="908720"/>
          <a:ext cx="10630916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8290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2328A-47B2-474E-9987-1B6AF37D7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484784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Порівняльна</a:t>
            </a:r>
            <a:r>
              <a:rPr lang="ru-RU" dirty="0"/>
              <a:t> </a:t>
            </a:r>
            <a:r>
              <a:rPr lang="ru-RU" dirty="0" err="1"/>
              <a:t>діаграма</a:t>
            </a:r>
            <a:r>
              <a:rPr lang="ru-RU" dirty="0"/>
              <a:t> з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звернень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у </a:t>
            </a:r>
            <a:r>
              <a:rPr lang="ru-RU" dirty="0" err="1"/>
              <a:t>звітному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 2024 року з </a:t>
            </a:r>
            <a:r>
              <a:rPr lang="ru-RU" dirty="0" err="1"/>
              <a:t>відповідним</a:t>
            </a:r>
            <a:r>
              <a:rPr lang="ru-RU" dirty="0"/>
              <a:t> </a:t>
            </a:r>
            <a:r>
              <a:rPr lang="ru-RU" dirty="0" err="1"/>
              <a:t>періодом</a:t>
            </a:r>
            <a:r>
              <a:rPr lang="ru-RU" dirty="0"/>
              <a:t> 2023 року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180091"/>
              </p:ext>
            </p:extLst>
          </p:nvPr>
        </p:nvGraphicFramePr>
        <p:xfrm>
          <a:off x="66144" y="1196752"/>
          <a:ext cx="10492764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35110FB-D9C1-44B9-98D0-F1657ECEA18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378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A56FE2-7767-4B5A-AC3F-979B4F4FB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58" y="620688"/>
            <a:ext cx="8594429" cy="3456384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Упродовж звітного періоду оскарження до суду рішень, ухвалених Вінницьким апеляційним судом за результатами розгляду звернень громадян, не встановлено.</a:t>
            </a: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71FEC0B-D937-4935-86E6-50D57349C18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51096" y="5157192"/>
            <a:ext cx="7173924" cy="1512888"/>
            <a:chOff x="482" y="3294"/>
            <a:chExt cx="4519" cy="953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4FD00D0D-D1FF-4166-9DC5-8A0E602ACC9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82" y="3294"/>
              <a:ext cx="4355" cy="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7B5866D-F13C-452A-87B0-D2B411B88A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294"/>
              <a:ext cx="2056" cy="1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5B2E0F7-983C-4853-806C-60166ECF8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305"/>
              <a:ext cx="2073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Начальник відділу діловодства та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B85C4CF-BA82-42E7-B2F3-EAD10867E8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8" y="3305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4048229-8219-4EBB-A917-4F57BFB99E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466"/>
              <a:ext cx="2341" cy="14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3F8B4F4-FEA6-40A7-B260-0D1DC8203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476"/>
              <a:ext cx="1643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обліку звернень громадян </a:t>
              </a: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4A71554-DD94-4813-9DAB-0B02FA05A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7" y="3476"/>
              <a:ext cx="12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–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3FDF111-9F6A-48D8-B2B8-01BA3036A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9" y="3476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C10EEE2-68A5-4216-A1E5-827407448E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3" y="3476"/>
              <a:ext cx="715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канцелярії </a:t>
              </a: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4C54DC0-1887-4605-B068-4AB78C64A8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3" y="3476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EF2B4B1-D2EF-461D-B12D-3F5E31D86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0" y="3637"/>
              <a:ext cx="2341" cy="1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uk-UA" dirty="0"/>
                <a:t>/підпис/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0A68E09-4E99-454B-A070-ACDAE26951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648"/>
              <a:ext cx="1894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Вінницького апеляційного суду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C15D24F-F755-4D1C-AD64-A1EC0B0B27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4" y="3648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42AC74-ACC1-4879-A04E-0C791A5E9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8" y="3648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C0B825-585F-4E8E-A09A-FBF55D2CE0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3648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AA1AF51-FB8F-4CEA-8F3E-ED4FAAA059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9" y="3648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44E6247-DF15-4526-B81B-ADA4C427C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9" y="3648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5BB6252-61C4-4D1B-9107-0BA44B4BB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8" y="3648"/>
              <a:ext cx="475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Тетяна</a:t>
              </a: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3F4FED5-7F9E-4EE5-964E-3E119B9C9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3648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3236E62-FB22-4099-BD28-CD1D37728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2" y="3648"/>
              <a:ext cx="156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О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87191FB-9AE6-4E43-A649-34FA9CAAC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" y="3648"/>
              <a:ext cx="525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ЛІЙНИК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99C9F41-CBAD-46EB-A578-D14918AD9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3648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E544A58-809F-4400-84B4-90D2F5D7E2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814"/>
              <a:ext cx="8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02CA268-2A85-4DCC-AE24-9220F11DC0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4036"/>
              <a:ext cx="75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03.07.2024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F8A493F-1BDB-4990-A7EF-90D79948A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" y="4036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7207D74-8A9E-49ED-8DEE-0E915F73F3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" y="4036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24C2D2C-0940-4CB7-A34B-E459D3D07A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1" y="4036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60A0A96-EB2F-46A5-87A1-E8666A2C3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" y="4036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616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4190EC-25CF-4E2D-A5EA-534EC7675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8902724" cy="1196752"/>
          </a:xfrm>
        </p:spPr>
        <p:txBody>
          <a:bodyPr>
            <a:normAutofit/>
          </a:bodyPr>
          <a:lstStyle/>
          <a:p>
            <a:r>
              <a:rPr lang="ru-RU" sz="3200" dirty="0" err="1"/>
              <a:t>Класифікація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за формою </a:t>
            </a:r>
            <a:r>
              <a:rPr lang="ru-RU" sz="3200" dirty="0" err="1"/>
              <a:t>надходження</a:t>
            </a:r>
            <a:endParaRPr lang="ru-RU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0BD6C67-896C-485E-A3F8-24AC6ECD8F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532581"/>
              </p:ext>
            </p:extLst>
          </p:nvPr>
        </p:nvGraphicFramePr>
        <p:xfrm>
          <a:off x="-5173" y="908720"/>
          <a:ext cx="10348057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3736502-A381-41AD-99D0-3F0C82BAE291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86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36D993-3C77-4E6E-B689-A59CD9953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052736"/>
          </a:xfrm>
        </p:spPr>
        <p:txBody>
          <a:bodyPr>
            <a:noAutofit/>
          </a:bodyPr>
          <a:lstStyle/>
          <a:p>
            <a:r>
              <a:rPr lang="ru-RU" sz="3200" dirty="0" err="1"/>
              <a:t>Класифікація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за </a:t>
            </a:r>
            <a:r>
              <a:rPr lang="ru-RU" sz="3200" dirty="0" err="1"/>
              <a:t>ознакою</a:t>
            </a:r>
            <a:r>
              <a:rPr lang="ru-RU" sz="3200" dirty="0"/>
              <a:t> </a:t>
            </a:r>
            <a:r>
              <a:rPr lang="ru-RU" sz="3200" dirty="0" err="1"/>
              <a:t>надходження</a:t>
            </a:r>
            <a:endParaRPr lang="ru-RU" sz="32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541B0392-488D-4659-B35A-D84D02778F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392822"/>
              </p:ext>
            </p:extLst>
          </p:nvPr>
        </p:nvGraphicFramePr>
        <p:xfrm>
          <a:off x="117748" y="1196752"/>
          <a:ext cx="9685279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2469D92-1822-45A0-87B3-E39872D3A79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648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79B1AA-6BAC-465F-ABE6-D7DF548FF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692696"/>
          </a:xfrm>
        </p:spPr>
        <p:txBody>
          <a:bodyPr>
            <a:normAutofit/>
          </a:bodyPr>
          <a:lstStyle/>
          <a:p>
            <a:r>
              <a:rPr lang="ru-RU" sz="3200" dirty="0" err="1"/>
              <a:t>Класифікація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за видами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601F5FBF-C774-4685-8BC6-6D6EB3092F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688138"/>
              </p:ext>
            </p:extLst>
          </p:nvPr>
        </p:nvGraphicFramePr>
        <p:xfrm>
          <a:off x="0" y="620688"/>
          <a:ext cx="9766819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43259F7-AA20-4B7F-9DE1-EEEDB6A9896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293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E8200F-1A21-484E-949D-2750C3DF4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692696"/>
          </a:xfrm>
        </p:spPr>
        <p:txBody>
          <a:bodyPr>
            <a:normAutofit/>
          </a:bodyPr>
          <a:lstStyle/>
          <a:p>
            <a:r>
              <a:rPr lang="uk-UA" sz="3200" dirty="0"/>
              <a:t>Класифікація звернень громадян за суб’єктом</a:t>
            </a:r>
            <a:endParaRPr lang="ru-RU" sz="32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F23AA895-F203-40C7-B238-F06C87DD25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499221"/>
              </p:ext>
            </p:extLst>
          </p:nvPr>
        </p:nvGraphicFramePr>
        <p:xfrm>
          <a:off x="0" y="692696"/>
          <a:ext cx="9982844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1658B83-F3E5-46EF-B9C7-031875100AE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447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17B26F-4CBB-41FF-A795-180BE320A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2" y="-14917"/>
            <a:ext cx="9271587" cy="923637"/>
          </a:xfrm>
        </p:spPr>
        <p:txBody>
          <a:bodyPr>
            <a:noAutofit/>
          </a:bodyPr>
          <a:lstStyle/>
          <a:p>
            <a:r>
              <a:rPr lang="ru-RU" sz="3200" dirty="0" err="1"/>
              <a:t>Класифікація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за </a:t>
            </a:r>
            <a:r>
              <a:rPr lang="ru-RU" sz="3200" dirty="0" err="1"/>
              <a:t>статтю</a:t>
            </a:r>
            <a:r>
              <a:rPr lang="ru-RU" sz="3200" dirty="0"/>
              <a:t> </a:t>
            </a:r>
            <a:r>
              <a:rPr lang="ru-RU" sz="3200" dirty="0" err="1"/>
              <a:t>авторів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endParaRPr lang="ru-RU" sz="32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64075DB8-9EF0-47FF-818A-BBDD95B10C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801299"/>
              </p:ext>
            </p:extLst>
          </p:nvPr>
        </p:nvGraphicFramePr>
        <p:xfrm>
          <a:off x="0" y="764704"/>
          <a:ext cx="10054851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8598FEB-0A96-4F4C-9E0A-88C5063DD7F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276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0E4243-95A6-45F8-99D0-8CDDD4438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08720"/>
          </a:xfrm>
        </p:spPr>
        <p:txBody>
          <a:bodyPr>
            <a:normAutofit/>
          </a:bodyPr>
          <a:lstStyle/>
          <a:p>
            <a:r>
              <a:rPr lang="uk-UA" sz="3200" dirty="0"/>
              <a:t>Класифікація звернень громадян за їх типом</a:t>
            </a:r>
            <a:endParaRPr lang="ru-RU" sz="32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1652BE25-11CB-4128-AF0E-55C657EA63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334425"/>
              </p:ext>
            </p:extLst>
          </p:nvPr>
        </p:nvGraphicFramePr>
        <p:xfrm>
          <a:off x="1" y="1052736"/>
          <a:ext cx="9271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22669BC-6958-4EF7-B5A4-CEA13219689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026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E50AAA-D039-4920-852F-F9E772E3A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052736"/>
          </a:xfrm>
        </p:spPr>
        <p:txBody>
          <a:bodyPr>
            <a:normAutofit fontScale="90000"/>
          </a:bodyPr>
          <a:lstStyle/>
          <a:p>
            <a:r>
              <a:rPr lang="uk-UA" sz="3200" dirty="0"/>
              <a:t>Класифікація звернень громадян за їх соціальним станом</a:t>
            </a:r>
            <a:endParaRPr lang="ru-RU" sz="32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A528EBD9-D6FF-4935-8A15-1D27370E8E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4612224"/>
              </p:ext>
            </p:extLst>
          </p:nvPr>
        </p:nvGraphicFramePr>
        <p:xfrm>
          <a:off x="40850" y="908720"/>
          <a:ext cx="9910835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A6A11EC-51AD-48F0-984E-2435C2E373E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466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8158DA-4570-4714-B386-D6A310470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268760"/>
          </a:xfrm>
        </p:spPr>
        <p:txBody>
          <a:bodyPr>
            <a:normAutofit/>
          </a:bodyPr>
          <a:lstStyle/>
          <a:p>
            <a:r>
              <a:rPr lang="ru-RU" sz="3200" dirty="0" err="1"/>
              <a:t>Класифікація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за результатами </a:t>
            </a:r>
            <a:r>
              <a:rPr lang="ru-RU" sz="3200" dirty="0" err="1"/>
              <a:t>їх</a:t>
            </a:r>
            <a:r>
              <a:rPr lang="ru-RU" sz="3200" dirty="0"/>
              <a:t> </a:t>
            </a:r>
            <a:r>
              <a:rPr lang="ru-RU" sz="3200" dirty="0" err="1"/>
              <a:t>розгляду</a:t>
            </a:r>
            <a:endParaRPr lang="ru-RU" sz="32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EB408790-91CE-47B6-98E2-836948C556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059464"/>
              </p:ext>
            </p:extLst>
          </p:nvPr>
        </p:nvGraphicFramePr>
        <p:xfrm>
          <a:off x="0" y="908720"/>
          <a:ext cx="10342884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650A73E-1D87-4EF0-B5FC-C4F60FF03BA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85832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Сині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220E13-D325-4A9E-AA7A-0D1409275EB9}">
  <ds:schemaRefs>
    <ds:schemaRef ds:uri="http://schemas.microsoft.com/office/2006/metadata/properties"/>
    <ds:schemaRef ds:uri="40262f94-9f35-4ac3-9a90-690165a166b7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documentManagement/types"/>
    <ds:schemaRef ds:uri="a4f35948-e619-41b3-aa29-22878b09cfd2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C80FAF7-F941-4D3E-A3C3-283A611079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F2BE50-DDB3-465B-A26E-975A276D43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3802</TotalTime>
  <Words>213</Words>
  <Application>Microsoft Office PowerPoint</Application>
  <PresentationFormat>Довільний</PresentationFormat>
  <Paragraphs>39</Paragraphs>
  <Slides>12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9" baseType="lpstr">
      <vt:lpstr>Arial</vt:lpstr>
      <vt:lpstr>Calibri</vt:lpstr>
      <vt:lpstr>Franklin Gothic Medium</vt:lpstr>
      <vt:lpstr>Times New Roman</vt:lpstr>
      <vt:lpstr>Trebuchet MS</vt:lpstr>
      <vt:lpstr>Wingdings 3</vt:lpstr>
      <vt:lpstr>Грань</vt:lpstr>
      <vt:lpstr>Аналіз роботи  Вінницького апеляційного суду з виконання вимог Закону України від 2 жовтня 1996 року № 393/96-ВР «Про звернення громадян»  у І півріччі 2024 року   За звітний період до Вінницького апеляційного суду надійшло 79 звернень громадян, відсоткове значення та класифікація яких наведена в презентації:</vt:lpstr>
      <vt:lpstr>Класифікація звернень громадян за формою надходження</vt:lpstr>
      <vt:lpstr>Класифікація звернень громадян за ознакою надходження</vt:lpstr>
      <vt:lpstr>Класифікація звернень громадян за видами</vt:lpstr>
      <vt:lpstr>Класифікація звернень громадян за суб’єктом</vt:lpstr>
      <vt:lpstr>Класифікація звернень громадян за статтю авторів звернень</vt:lpstr>
      <vt:lpstr>Класифікація звернень громадян за їх типом</vt:lpstr>
      <vt:lpstr>Класифікація звернень громадян за їх соціальним станом</vt:lpstr>
      <vt:lpstr>Класифікація звернень громадян за результатами їх розгляду</vt:lpstr>
      <vt:lpstr>Класифікація звернень громадян за способом отримання відповіді</vt:lpstr>
      <vt:lpstr>Порівняльна діаграма з надходження звернень громадян у звітному періоді 2024 року з відповідним періодом 2023 року</vt:lpstr>
      <vt:lpstr>Упродовж звітного періоду оскарження до суду рішень, ухвалених Вінницьким апеляційним судом за результатами розгляду звернень громадян, не встановлено.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Підсумки діяльності Вінницького апеляційного суду</dc:title>
  <dc:creator>Чорна-Гаража</dc:creator>
  <cp:lastModifiedBy>iapo.student501</cp:lastModifiedBy>
  <cp:revision>828</cp:revision>
  <cp:lastPrinted>2022-07-12T12:52:36Z</cp:lastPrinted>
  <dcterms:created xsi:type="dcterms:W3CDTF">2021-01-13T07:10:30Z</dcterms:created>
  <dcterms:modified xsi:type="dcterms:W3CDTF">2024-07-03T08:24:31Z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