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ACD"/>
    <a:srgbClr val="1979CB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494-40F7-94C5-2E2350124DF3}"/>
              </c:ext>
            </c:extLst>
          </c:dPt>
          <c:dLbls>
            <c:dLbl>
              <c:idx val="5"/>
              <c:layout>
                <c:manualLayout>
                  <c:x val="1.5867568182123464E-2"/>
                  <c:y val="5.1470766210364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85-4496-A1D6-8AD6B427B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Поштовим зв'язком - 28</c:v>
                </c:pt>
                <c:pt idx="1">
                  <c:v>Особисто (з рук в руки) - 18</c:v>
                </c:pt>
                <c:pt idx="2">
                  <c:v>Особистий прийом керівництвом суду -17</c:v>
                </c:pt>
                <c:pt idx="3">
                  <c:v>Електронною поштою - 10</c:v>
                </c:pt>
                <c:pt idx="4">
                  <c:v>Соціальними мережами - 3</c:v>
                </c:pt>
                <c:pt idx="5">
                  <c:v>"Гаряча лінія" - 3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0.35</c:v>
                </c:pt>
                <c:pt idx="1">
                  <c:v>0.23</c:v>
                </c:pt>
                <c:pt idx="2">
                  <c:v>0.21</c:v>
                </c:pt>
                <c:pt idx="3">
                  <c:v>0.13</c:v>
                </c:pt>
                <c:pt idx="4">
                  <c:v>0.04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649248835173869"/>
          <c:w val="0.94752474341182635"/>
          <c:h val="0.2035075116482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90021733072428E-2"/>
          <c:y val="8.0805277706327963E-2"/>
          <c:w val="0.93188696515045988"/>
          <c:h val="0.79770567585289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у І півріччі  2024 року - 79</c:v>
                </c:pt>
                <c:pt idx="1">
                  <c:v>Кількість звернень громадян у І півріччі 2023 року - 53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71403004756746"/>
          <c:w val="0.92906232128389066"/>
          <c:h val="0.11285969952432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Первинне - 79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33883127194317464"/>
          <c:y val="0.93318471150264348"/>
          <c:w val="0.32233735247673068"/>
          <c:h val="6.681528849735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B7AC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- 63</c:v>
                </c:pt>
                <c:pt idx="1">
                  <c:v>Скарги - 16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Індивідуальні - 73</c:v>
                </c:pt>
                <c:pt idx="1">
                  <c:v>Колективні - 3</c:v>
                </c:pt>
                <c:pt idx="2">
                  <c:v>Анонімні - 3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0.92</c:v>
                </c:pt>
                <c:pt idx="1">
                  <c:v>0.04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88127371353583361"/>
          <c:w val="0.96670647830482759"/>
          <c:h val="0.1187262864641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- 62</c:v>
                </c:pt>
                <c:pt idx="1">
                  <c:v>Жіноча - 17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2666185704793"/>
          <c:y val="0.86601993701310387"/>
          <c:w val="0.45815736105885596"/>
          <c:h val="0.1339800629868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- 47</c:v>
                </c:pt>
                <c:pt idx="1">
                  <c:v>Усні - 23</c:v>
                </c:pt>
                <c:pt idx="2">
                  <c:v>Електронні звернення - 9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88983439608962933"/>
          <c:w val="0.91722165893646856"/>
          <c:h val="0.1101656039103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18555247867623E-2"/>
          <c:y val="5.1693931554502588E-2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Інші категорії - 43</c:v>
                </c:pt>
                <c:pt idx="1">
                  <c:v>Пенсіонери - 17</c:v>
                </c:pt>
                <c:pt idx="2">
                  <c:v>Особи з інвалідністю - 11</c:v>
                </c:pt>
                <c:pt idx="3">
                  <c:v>Особи, що позбавленні волі - 8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0.21</c:v>
                </c:pt>
                <c:pt idx="2">
                  <c:v>0.14000000000000001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769169728374306"/>
          <c:w val="0.99615572249966833"/>
          <c:h val="0.14230830271625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29823128305845E-2"/>
          <c:y val="3.8074466972653383E-2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Вирішено позитивно (у тому числі частково) - 16</c:v>
                </c:pt>
                <c:pt idx="1">
                  <c:v>Відмовлено у задоволенні (дано роз'яснення) - 49</c:v>
                </c:pt>
                <c:pt idx="2">
                  <c:v>Звернення, що повернуто авторові - 9</c:v>
                </c:pt>
                <c:pt idx="3">
                  <c:v>Звернення, що надіслано за належністю - 2</c:v>
                </c:pt>
                <c:pt idx="4">
                  <c:v>Звернення, що не підлягає розгляду  - 2</c:v>
                </c:pt>
                <c:pt idx="5">
                  <c:v>Перебуває на розгляді - 1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</c:v>
                </c:pt>
                <c:pt idx="1">
                  <c:v>0.62</c:v>
                </c:pt>
                <c:pt idx="2">
                  <c:v>0.11</c:v>
                </c:pt>
                <c:pt idx="3">
                  <c:v>0.03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1169889465616007"/>
          <c:w val="0.98651265933176857"/>
          <c:h val="0.1883011053438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148585879147195E-2"/>
          <c:y val="2.9694349568351128E-2"/>
          <c:w val="0.887249979211575"/>
          <c:h val="0.76013383132076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Поштовим зв'язком - 46</c:v>
                </c:pt>
                <c:pt idx="1">
                  <c:v>Усна відповідь -19</c:v>
                </c:pt>
                <c:pt idx="2">
                  <c:v>Електронною поштою  - 11</c:v>
                </c:pt>
                <c:pt idx="3">
                  <c:v>Доставлено наручно - 2</c:v>
                </c:pt>
                <c:pt idx="4">
                  <c:v>Перебуває на виконанні - 1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0.57999999999999996</c:v>
                </c:pt>
                <c:pt idx="1">
                  <c:v>0.24</c:v>
                </c:pt>
                <c:pt idx="2">
                  <c:v>0.14000000000000001</c:v>
                </c:pt>
                <c:pt idx="3">
                  <c:v>0.03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662392190406274"/>
          <c:w val="0.93129180966155689"/>
          <c:h val="0.18337607809593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03.07.2024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645256"/>
            <a:ext cx="9289032" cy="40880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півріччі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 року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79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наведена в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0" y="116632"/>
            <a:ext cx="9478788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  <a:r>
              <a:rPr lang="uk-UA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                 	                                                                           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о. голови суду </a:t>
            </a: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/підпис/   Ігор СТАДНИК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«03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липня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 року  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400533"/>
              </p:ext>
            </p:extLst>
          </p:nvPr>
        </p:nvGraphicFramePr>
        <p:xfrm>
          <a:off x="0" y="908720"/>
          <a:ext cx="1063091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2024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2023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180091"/>
              </p:ext>
            </p:extLst>
          </p:nvPr>
        </p:nvGraphicFramePr>
        <p:xfrm>
          <a:off x="66144" y="1196752"/>
          <a:ext cx="1049276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20688"/>
            <a:ext cx="8594429" cy="345638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71FEC0B-D937-4935-86E6-50D57349C1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1096" y="5157192"/>
            <a:ext cx="7173924" cy="1512888"/>
            <a:chOff x="482" y="3294"/>
            <a:chExt cx="4519" cy="95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4FD00D0D-D1FF-4166-9DC5-8A0E602ACC9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2" y="3294"/>
              <a:ext cx="435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B5866D-F13C-452A-87B0-D2B411B8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294"/>
              <a:ext cx="2056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B2E0F7-983C-4853-806C-60166ECF8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305"/>
              <a:ext cx="207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Начальник відділу діловодства та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85C4CF-BA82-42E7-B2F3-EAD10867E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3305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048229-8219-4EBB-A917-4F57BFB99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66"/>
              <a:ext cx="2341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8B4F4-FEA6-40A7-B260-0D1DC8203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76"/>
              <a:ext cx="164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обліку звернень громадян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A71554-DD94-4813-9DAB-0B02FA05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3476"/>
              <a:ext cx="12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FDF111-9F6A-48D8-B2B8-01BA3036A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10EEE2-68A5-4216-A1E5-82740744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3" y="3476"/>
              <a:ext cx="71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канцелярії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C54DC0-1887-4605-B068-4AB78C64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F2B4B1-D2EF-461D-B12D-3F5E31D86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0" y="3637"/>
              <a:ext cx="2341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/>
                <a:t>/підпис/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A68E09-4E99-454B-A070-ACDAE2695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48"/>
              <a:ext cx="189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Вінницького апеляційного суду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15D24F-F755-4D1C-AD64-A1EC0B0B2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42AC74-ACC1-4879-A04E-0C791A5E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C0B825-585F-4E8E-A09A-FBF55D2CE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A1AF51-FB8F-4CEA-8F3E-ED4FAAA05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4E6247-DF15-4526-B81B-ADA4C427C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5BB6252-61C4-4D1B-9107-0BA44B4BB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" y="3648"/>
              <a:ext cx="47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Тетяна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3F4FED5-7F9E-4EE5-964E-3E119B9C9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236E62-FB22-4099-BD28-CD1D3772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3648"/>
              <a:ext cx="1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87191FB-9AE6-4E43-A649-34FA9CAAC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3648"/>
              <a:ext cx="52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ЛІЙНИК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99C9F41-CBAD-46EB-A578-D14918AD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544A58-809F-4400-84B4-90D2F5D7E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814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02CA268-2A85-4DCC-AE24-9220F11D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4036"/>
              <a:ext cx="75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03.07.2024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8A493F-1BDB-4990-A7EF-90D79948A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207D74-8A9E-49ED-8DEE-0E915F73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24C2D2C-0940-4CB7-A34B-E459D3D07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60A0A96-EB2F-46A5-87A1-E8666A2C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532581"/>
              </p:ext>
            </p:extLst>
          </p:nvPr>
        </p:nvGraphicFramePr>
        <p:xfrm>
          <a:off x="-5173" y="908720"/>
          <a:ext cx="10348057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392822"/>
              </p:ext>
            </p:extLst>
          </p:nvPr>
        </p:nvGraphicFramePr>
        <p:xfrm>
          <a:off x="117748" y="1196752"/>
          <a:ext cx="968527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688138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499221"/>
              </p:ext>
            </p:extLst>
          </p:nvPr>
        </p:nvGraphicFramePr>
        <p:xfrm>
          <a:off x="0" y="692696"/>
          <a:ext cx="9982844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801299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334425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612224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059464"/>
              </p:ext>
            </p:extLst>
          </p:nvPr>
        </p:nvGraphicFramePr>
        <p:xfrm>
          <a:off x="0" y="908720"/>
          <a:ext cx="1034288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3802</TotalTime>
  <Words>213</Words>
  <Application>Microsoft Office PowerPoint</Application>
  <PresentationFormat>Довільний</PresentationFormat>
  <Paragraphs>39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у І півріччі 2024 року   За звітний період до Вінницького апеляційного суду надійшло 79 звернень громадян, відсоткове значення та класифікація яких наведена в презентації: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2024 року з відповідним періодом 2023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iapo.student501</cp:lastModifiedBy>
  <cp:revision>828</cp:revision>
  <cp:lastPrinted>2022-07-12T12:52:36Z</cp:lastPrinted>
  <dcterms:created xsi:type="dcterms:W3CDTF">2021-01-13T07:10:30Z</dcterms:created>
  <dcterms:modified xsi:type="dcterms:W3CDTF">2024-07-03T08:24:31Z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