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Особисто (з рук в руки) - 14</c:v>
                </c:pt>
                <c:pt idx="1">
                  <c:v>Поштовим зв'язком - 13</c:v>
                </c:pt>
                <c:pt idx="2">
                  <c:v>Електронною поштою - 11</c:v>
                </c:pt>
                <c:pt idx="3">
                  <c:v>Особистий прийом керівництвом суду  - 6</c:v>
                </c:pt>
                <c:pt idx="4">
                  <c:v>Соціальними мережами - 4</c:v>
                </c:pt>
                <c:pt idx="5">
                  <c:v>"Гаряча лінія" - 3</c:v>
                </c:pt>
                <c:pt idx="6">
                  <c:v>Від інших установ, оранізацій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0.27</c:v>
                </c:pt>
                <c:pt idx="1">
                  <c:v>0.25</c:v>
                </c:pt>
                <c:pt idx="2">
                  <c:v>0.21</c:v>
                </c:pt>
                <c:pt idx="3">
                  <c:v>0.11</c:v>
                </c:pt>
                <c:pt idx="4">
                  <c:v>0.08</c:v>
                </c:pt>
                <c:pt idx="5">
                  <c:v>0.06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83216008570497824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ІІ півріччі  2023 року - 52</c:v>
                </c:pt>
                <c:pt idx="1">
                  <c:v>Кількість звернень громадян у ІІ півріччі 2022 року - 53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Первинне - 52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- 36</c:v>
                </c:pt>
                <c:pt idx="1">
                  <c:v>Скарги - 16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879335021975931"/>
          <c:y val="0.88649837518053554"/>
          <c:w val="0.44030773990999528"/>
          <c:h val="0.100273927896900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Індивідуальні - 50</c:v>
                </c:pt>
                <c:pt idx="1">
                  <c:v>Анонімні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- 39</c:v>
                </c:pt>
                <c:pt idx="1">
                  <c:v>Жіноча - 13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- 27</c:v>
                </c:pt>
                <c:pt idx="1">
                  <c:v>Усні - 13</c:v>
                </c:pt>
                <c:pt idx="2">
                  <c:v>Електронні звернення - 12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0.25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0900248085427682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Інші категорії - 40</c:v>
                </c:pt>
                <c:pt idx="1">
                  <c:v>Пенсіонери - 8</c:v>
                </c:pt>
                <c:pt idx="2">
                  <c:v>Особи, що позбавленні волі - 3</c:v>
                </c:pt>
                <c:pt idx="3">
                  <c:v>Особи з інвалідністю - 1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0.77</c:v>
                </c:pt>
                <c:pt idx="1">
                  <c:v>0.15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Вирішено позитивно (у тому числі частково) - 15</c:v>
                </c:pt>
                <c:pt idx="1">
                  <c:v>Відмовлено у задоволенні (дано роз'яснення) - 28</c:v>
                </c:pt>
                <c:pt idx="2">
                  <c:v>Звернення, що надіслано за належністю-  5</c:v>
                </c:pt>
                <c:pt idx="3">
                  <c:v>Звернення, що не підлягає розгляду  - 2</c:v>
                </c:pt>
                <c:pt idx="4">
                  <c:v>Звернення, що повернуто авторові -2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0.54</c:v>
                </c:pt>
                <c:pt idx="2">
                  <c:v>0.09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2.5785844644491806E-2"/>
          <c:y val="0.81169889465616007"/>
          <c:w val="0.95949891732325332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Поштовим зв'язком - 30</c:v>
                </c:pt>
                <c:pt idx="1">
                  <c:v>Електронною поштою  - 8</c:v>
                </c:pt>
                <c:pt idx="2">
                  <c:v>Усна відповідь -7</c:v>
                </c:pt>
                <c:pt idx="3">
                  <c:v>Доставлено кур'єром - 5</c:v>
                </c:pt>
                <c:pt idx="4">
                  <c:v> Наручно - 3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0.15</c:v>
                </c:pt>
                <c:pt idx="2">
                  <c:v>0.13</c:v>
                </c:pt>
                <c:pt idx="3">
                  <c:v>0.1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20289582673458E-2"/>
          <c:y val="0.81662392190406274"/>
          <c:w val="0.98146619453529593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52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/підпис/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«15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601642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406780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2023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2022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823161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5175" y="5229225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49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/підпис/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400" dirty="0">
                  <a:solidFill>
                    <a:srgbClr val="000000"/>
                  </a:solidFill>
                </a:rPr>
                <a:t>12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01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2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.2024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E7CE06E-6CAF-4852-A13F-26B69D0C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4047"/>
              <a:ext cx="7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514011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509859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641114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56643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14411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247956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35430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46146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3692</TotalTime>
  <Words>216</Words>
  <Application>Microsoft Office PowerPoint</Application>
  <PresentationFormat>Довільний</PresentationFormat>
  <Paragraphs>43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ІІ півріччі 2023 року   За звітний період до Вінницького апеляційного суду надійшло 52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2023 року з відповідним періодом 2022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824</cp:revision>
  <cp:lastPrinted>2022-07-12T12:52:36Z</cp:lastPrinted>
  <dcterms:created xsi:type="dcterms:W3CDTF">2021-01-13T07:10:30Z</dcterms:created>
  <dcterms:modified xsi:type="dcterms:W3CDTF">2024-01-16T11:28:12Z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