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7"/>
  </p:notesMasterIdLst>
  <p:handoutMasterIdLst>
    <p:handoutMasterId r:id="rId18"/>
  </p:handoutMasterIdLst>
  <p:sldIdLst>
    <p:sldId id="279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</p:sldIdLst>
  <p:sldSz cx="12188825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  <p:cmAuthor id="2" name="Пользователь" initials="П" lastIdx="1" clrIdx="1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ACD"/>
    <a:srgbClr val="1979CB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89934544005786E-2"/>
          <c:y val="2.0028810208966467E-2"/>
          <c:w val="0.85080104019383462"/>
          <c:h val="0.711616195573245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F85-4496-A1D6-8AD6B427BA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F85-4496-A1D6-8AD6B427BA3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F85-4496-A1D6-8AD6B427BA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F85-4496-A1D6-8AD6B427BA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F85-4496-A1D6-8AD6B427BA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F85-4496-A1D6-8AD6B427BA3F}"/>
              </c:ext>
            </c:extLst>
          </c:dPt>
          <c:dPt>
            <c:idx val="6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6494-40F7-94C5-2E2350124DF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8BF-45F4-A20E-0D4608C3C1DD}"/>
              </c:ext>
            </c:extLst>
          </c:dPt>
          <c:dLbls>
            <c:dLbl>
              <c:idx val="5"/>
              <c:layout>
                <c:manualLayout>
                  <c:x val="1.5867568182123464E-2"/>
                  <c:y val="5.1470766210364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85-4496-A1D6-8AD6B427BA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Особисто (з рук в руки) - 30</c:v>
                </c:pt>
                <c:pt idx="1">
                  <c:v>Поштовим зв'язком - 29</c:v>
                </c:pt>
                <c:pt idx="2">
                  <c:v>Електронною поштою - 18</c:v>
                </c:pt>
                <c:pt idx="3">
                  <c:v>Соціальними мережами - 11</c:v>
                </c:pt>
                <c:pt idx="4">
                  <c:v>Особистий прийом керівництвом суду - 6</c:v>
                </c:pt>
                <c:pt idx="5">
                  <c:v>Через уповноважену особу - 4</c:v>
                </c:pt>
                <c:pt idx="6">
                  <c:v>"Гаряча лінія" - 4</c:v>
                </c:pt>
                <c:pt idx="7">
                  <c:v>Від інших установ, оранізацій - 3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0.28999999999999998</c:v>
                </c:pt>
                <c:pt idx="1">
                  <c:v>0.27</c:v>
                </c:pt>
                <c:pt idx="2">
                  <c:v>0.17</c:v>
                </c:pt>
                <c:pt idx="3">
                  <c:v>0.1</c:v>
                </c:pt>
                <c:pt idx="4">
                  <c:v>0.06</c:v>
                </c:pt>
                <c:pt idx="5">
                  <c:v>0.04</c:v>
                </c:pt>
                <c:pt idx="6">
                  <c:v>0.04</c:v>
                </c:pt>
                <c:pt idx="7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5-4D34-8AD6-33A9F2FC6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1077256407498037"/>
          <c:w val="0.3817470274854497"/>
          <c:h val="0.38922743592501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1972097388154E-2"/>
          <c:y val="5.1642146749268009E-2"/>
          <c:w val="0.91918327298255309"/>
          <c:h val="0.788732449099562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B8-4F92-9AA6-31061F5DB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B8-4F92-9AA6-31061F5DBD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звернень громадян у  2023 році - 105</c:v>
                </c:pt>
                <c:pt idx="1">
                  <c:v>Кількість звернень громадян у 2022 році - 109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0.49</c:v>
                </c:pt>
                <c:pt idx="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6-4795-A978-2EE8B69EE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657057242502019"/>
          <c:w val="0.46249106559896408"/>
          <c:h val="0.12631967368325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254297141587424E-2"/>
          <c:y val="1.9626787499801606E-2"/>
          <c:w val="0.84728482549557982"/>
          <c:h val="0.769526329686311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0C-4ADF-9705-C7A9DFC7E79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0C-4ADF-9705-C7A9DFC7E7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Первинне - 104</c:v>
                </c:pt>
                <c:pt idx="1">
                  <c:v>Повторне - 1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E-41F9-BB89-8EDE1B1BE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1.3807890393130903E-2"/>
          <c:y val="0.71329574491723147"/>
          <c:w val="0.22785384957226976"/>
          <c:h val="0.15614516857434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21892071512743"/>
          <c:y val="0.10060062770803244"/>
          <c:w val="0.8463929760549469"/>
          <c:h val="0.773481765914898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1B7ACD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67-468A-8002-BF7319D0D76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67-468A-8002-BF7319D0D7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Заяви (клопотання) - 77</c:v>
                </c:pt>
                <c:pt idx="1">
                  <c:v>Скарги - 28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0.73</c:v>
                </c:pt>
                <c:pt idx="1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2-4674-A354-AF65BFEE0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237172512360455E-2"/>
          <c:y val="0.82917835518275751"/>
          <c:w val="0.28686986008443488"/>
          <c:h val="0.120115473280746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282490168381896"/>
          <c:y val="5.2781825519066058E-2"/>
          <c:w val="0.84701211869203996"/>
          <c:h val="0.78014482335339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6F-4F78-A347-A2B561FABC8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6F-4F78-A347-A2B561FABC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6F-4F78-A347-A2B561FABC84}"/>
              </c:ext>
            </c:extLst>
          </c:dPt>
          <c:dLbls>
            <c:dLbl>
              <c:idx val="1"/>
              <c:layout>
                <c:manualLayout>
                  <c:x val="2.0220642556434073E-2"/>
                  <c:y val="4.1440941111744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6F-4F78-A347-A2B561FABC84}"/>
                </c:ext>
              </c:extLst>
            </c:dLbl>
            <c:dLbl>
              <c:idx val="2"/>
              <c:layout>
                <c:manualLayout>
                  <c:x val="7.5665819847111687E-3"/>
                  <c:y val="4.3704008756097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375662624364623E-2"/>
                      <c:h val="3.93443697180220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26F-4F78-A347-A2B561FABC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Індивідуальні - 101</c:v>
                </c:pt>
                <c:pt idx="1">
                  <c:v>Анонімні - 3</c:v>
                </c:pt>
                <c:pt idx="2">
                  <c:v>Колективні -1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0.96</c:v>
                </c:pt>
                <c:pt idx="1">
                  <c:v>0.03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65-4F7A-A78E-FDABE51A7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285847428432979E-2"/>
          <c:y val="0.75973869252838122"/>
          <c:w val="0.28227219440393886"/>
          <c:h val="0.161984550964559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27875450367191"/>
          <c:y val="2.9740061864711648E-2"/>
          <c:w val="0.8472124549632809"/>
          <c:h val="0.77902402903125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3F-41FF-916E-0A111CC9D04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3F-41FF-916E-0A111CC9D0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Чоловіча - 83</c:v>
                </c:pt>
                <c:pt idx="1">
                  <c:v>Жіноча - 22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0.79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C-49B6-AC51-AA51BC60B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83221203377356E-2"/>
          <c:y val="0.74513301175587077"/>
          <c:w val="0.21438447969044996"/>
          <c:h val="0.129811517444745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42807679861935"/>
          <c:y val="0"/>
          <c:w val="0.84486312156185961"/>
          <c:h val="0.774262117967417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8D-4C4F-8004-EAAC3FB281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8D-4C4F-8004-EAAC3FB281BD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8D-4C4F-8004-EAAC3FB281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Листи - 64</c:v>
                </c:pt>
                <c:pt idx="1">
                  <c:v>Усні - 21</c:v>
                </c:pt>
                <c:pt idx="2">
                  <c:v>Електронні звернення - 20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0.61</c:v>
                </c:pt>
                <c:pt idx="1">
                  <c:v>0.2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E-4464-8293-3F706C5C7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539855463272567E-2"/>
          <c:y val="0.76076195673443947"/>
          <c:w val="0.31174220688167403"/>
          <c:h val="0.156106595669034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731140716195962"/>
          <c:y val="5.9686440875568007E-3"/>
          <c:w val="0.88268859283804035"/>
          <c:h val="0.801593473741012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2-462A-B738-344375AF45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2-462A-B738-344375AF45E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2-462A-B738-344375AF45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2-462A-B738-344375AF45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Інші категорії - 82</c:v>
                </c:pt>
                <c:pt idx="1">
                  <c:v>Пенсіонери - 10</c:v>
                </c:pt>
                <c:pt idx="2">
                  <c:v>Особи, що позбавленні волі - 8</c:v>
                </c:pt>
                <c:pt idx="3">
                  <c:v>Особи з інвалідністю - 5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0.78</c:v>
                </c:pt>
                <c:pt idx="1">
                  <c:v>0.09</c:v>
                </c:pt>
                <c:pt idx="2">
                  <c:v>0.08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2-46AE-B21E-355B72333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215786056371636E-2"/>
          <c:y val="0.72922521640256688"/>
          <c:w val="0.31310691783285666"/>
          <c:h val="0.220694614178671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20170002873473"/>
          <c:y val="1.784417610198209E-3"/>
          <c:w val="0.89307139966989968"/>
          <c:h val="0.74391618243892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A39-4C22-AA0F-B472278B0D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A39-4C22-AA0F-B472278B0D1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A39-4C22-AA0F-B472278B0D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A39-4C22-AA0F-B472278B0D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A39-4C22-AA0F-B472278B0D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A39-4C22-AA0F-B472278B0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5"/>
                <c:pt idx="0">
                  <c:v>Вирішено позитивно (у тому числі частково) - 30</c:v>
                </c:pt>
                <c:pt idx="1">
                  <c:v>Відмовлено у задоволенні (дано роз'яснення) - 60</c:v>
                </c:pt>
                <c:pt idx="2">
                  <c:v>Звернення, що надіслано за належністю - 9</c:v>
                </c:pt>
                <c:pt idx="3">
                  <c:v>Звернення, що не підлягає розгляду  - 4</c:v>
                </c:pt>
                <c:pt idx="4">
                  <c:v>Зверненя, що повернуто авторові - 2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0.28000000000000003</c:v>
                </c:pt>
                <c:pt idx="1">
                  <c:v>0.56999999999999995</c:v>
                </c:pt>
                <c:pt idx="2">
                  <c:v>7.0000000000000007E-2</c:v>
                </c:pt>
                <c:pt idx="3">
                  <c:v>0.04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9-4FAF-9F25-6BDEEDF24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"/>
          <c:y val="0.70282857757577388"/>
          <c:w val="0.43987095006422633"/>
          <c:h val="0.29717142242422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38335436005703"/>
          <c:y val="1.2616652771427803E-2"/>
          <c:w val="0.887249979211575"/>
          <c:h val="0.760133831320765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B9-4F75-A90C-B208054380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B9-4F75-A90C-B2080543805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5B9-4F75-A90C-B208054380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5B9-4F75-A90C-B208054380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5B9-4F75-A90C-B208054380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5B9-4F75-A90C-B208054380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Поштовим зв'язком - 56</c:v>
                </c:pt>
                <c:pt idx="1">
                  <c:v>Електронною поштою  - 19</c:v>
                </c:pt>
                <c:pt idx="2">
                  <c:v>Усна відповідь -18</c:v>
                </c:pt>
                <c:pt idx="3">
                  <c:v>Наручно - 7</c:v>
                </c:pt>
                <c:pt idx="4">
                  <c:v>Доставлено експедиторами суду - 5 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0.53</c:v>
                </c:pt>
                <c:pt idx="1">
                  <c:v>0.18</c:v>
                </c:pt>
                <c:pt idx="2">
                  <c:v>0.17</c:v>
                </c:pt>
                <c:pt idx="3">
                  <c:v>7.0000000000000007E-2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D-4771-B1E5-091FD3143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7786757389129448"/>
          <c:w val="0.39609804084615097"/>
          <c:h val="0.253821638921012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16.01.2024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16.01.2024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77788" y="1645256"/>
            <a:ext cx="9289032" cy="4088000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Аналіз роботи 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Вінницького апеляційного суду з виконання вимог Закону України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 2 жовтня 1996 року № 393/96-ВР «Про звернення громадян» 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 рік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надійшло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105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звернень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наведена в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презентації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FAE99D-CF00-4F57-9F00-FB44A3D1F206}"/>
              </a:ext>
            </a:extLst>
          </p:cNvPr>
          <p:cNvSpPr txBox="1"/>
          <p:nvPr/>
        </p:nvSpPr>
        <p:spPr>
          <a:xfrm>
            <a:off x="0" y="116632"/>
            <a:ext cx="9478788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</a:t>
            </a:r>
            <a:r>
              <a:rPr lang="uk-UA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                 	                                                                             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суду </a:t>
            </a: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/підпис/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«15</a:t>
            </a: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січня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2024 року                 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0505F-7DFF-4B05-8CE7-85296D09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124744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способом </a:t>
            </a:r>
            <a:r>
              <a:rPr lang="ru-RU" sz="3200" dirty="0" err="1"/>
              <a:t>отримання</a:t>
            </a:r>
            <a:r>
              <a:rPr lang="ru-RU" sz="3200" dirty="0"/>
              <a:t> </a:t>
            </a:r>
            <a:r>
              <a:rPr lang="ru-RU" sz="3200" dirty="0" err="1"/>
              <a:t>відповіді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9732548C-2054-48D3-873B-AAC1A9370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830667"/>
              </p:ext>
            </p:extLst>
          </p:nvPr>
        </p:nvGraphicFramePr>
        <p:xfrm>
          <a:off x="0" y="908720"/>
          <a:ext cx="1063091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829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2328A-47B2-474E-9987-1B6AF37D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48478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діаграма</a:t>
            </a:r>
            <a:r>
              <a:rPr lang="ru-RU" dirty="0"/>
              <a:t> з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звітному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2023 року з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2022 року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22183"/>
              </p:ext>
            </p:extLst>
          </p:nvPr>
        </p:nvGraphicFramePr>
        <p:xfrm>
          <a:off x="66144" y="1196752"/>
          <a:ext cx="1099682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7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56FE2-7767-4B5A-AC3F-979B4F4F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8" y="620688"/>
            <a:ext cx="8594429" cy="3456384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71FEC0B-D937-4935-86E6-50D57349C1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65175" y="5229225"/>
            <a:ext cx="7023101" cy="1512888"/>
            <a:chOff x="482" y="3294"/>
            <a:chExt cx="4424" cy="953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4FD00D0D-D1FF-4166-9DC5-8A0E602ACC9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82" y="3294"/>
              <a:ext cx="4355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7B5866D-F13C-452A-87B0-D2B411B88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294"/>
              <a:ext cx="2056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5B2E0F7-983C-4853-806C-60166ECF8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305"/>
              <a:ext cx="207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Начальник відділу діловодства та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B85C4CF-BA82-42E7-B2F3-EAD10867E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" y="3305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048229-8219-4EBB-A917-4F57BFB99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466"/>
              <a:ext cx="2341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F8B4F4-FEA6-40A7-B260-0D1DC8203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476"/>
              <a:ext cx="164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обліку звернень громадян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4A71554-DD94-4813-9DAB-0B02FA05A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3476"/>
              <a:ext cx="12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3FDF111-9F6A-48D8-B2B8-01BA3036A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" y="3476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10EEE2-68A5-4216-A1E5-827407448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3" y="3476"/>
              <a:ext cx="71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канцелярії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4C54DC0-1887-4605-B068-4AB78C64A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3476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EF2B4B1-D2EF-461D-B12D-3F5E31D86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637"/>
              <a:ext cx="4335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0A68E09-4E99-454B-A070-ACDAE2695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648"/>
              <a:ext cx="189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Вінницького апеляційного суду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15D24F-F755-4D1C-AD64-A1EC0B0B2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42AC74-ACC1-4879-A04E-0C791A5E9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" y="3648"/>
              <a:ext cx="49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/підпис/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C0B825-585F-4E8E-A09A-FBF55D2CE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A1AF51-FB8F-4CEA-8F3E-ED4FAAA05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4E6247-DF15-4526-B81B-ADA4C427C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5BB6252-61C4-4D1B-9107-0BA44B4BB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8" y="3648"/>
              <a:ext cx="47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Тетяна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3F4FED5-7F9E-4EE5-964E-3E119B9C9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236E62-FB22-4099-BD28-CD1D37728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2" y="3648"/>
              <a:ext cx="15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О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87191FB-9AE6-4E43-A649-34FA9CAAC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" y="3648"/>
              <a:ext cx="52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ЛІЙНИК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99C9F41-CBAD-46EB-A578-D14918AD9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E544A58-809F-4400-84B4-90D2F5D7E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814"/>
              <a:ext cx="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02CA268-2A85-4DCC-AE24-9220F11DC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4036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uk-UA" sz="1400" dirty="0">
                  <a:solidFill>
                    <a:srgbClr val="000000"/>
                  </a:solidFill>
                </a:rPr>
                <a:t>12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F8A493F-1BDB-4990-A7EF-90D79948A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4036"/>
              <a:ext cx="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7207D74-8A9E-49ED-8DEE-0E915F73F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" y="4036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01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24C2D2C-0940-4CB7-A34B-E459D3D07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" y="4036"/>
              <a:ext cx="21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.202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60A0A96-EB2F-46A5-87A1-E8666A2C3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" y="4036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E7CE06E-6CAF-4852-A13F-26B69D0CB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" y="4047"/>
              <a:ext cx="73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16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190EC-25CF-4E2D-A5EA-534EC767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8902724" cy="1196752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формою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0BD6C67-896C-485E-A3F8-24AC6ECD8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849139"/>
              </p:ext>
            </p:extLst>
          </p:nvPr>
        </p:nvGraphicFramePr>
        <p:xfrm>
          <a:off x="0" y="800608"/>
          <a:ext cx="11545925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736502-A381-41AD-99D0-3F0C82BAE29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6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6D993-3C77-4E6E-B689-A59CD995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ознакою</a:t>
            </a:r>
            <a:r>
              <a:rPr lang="ru-RU" sz="3200" dirty="0"/>
              <a:t>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41B0392-488D-4659-B35A-D84D02778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254998"/>
              </p:ext>
            </p:extLst>
          </p:nvPr>
        </p:nvGraphicFramePr>
        <p:xfrm>
          <a:off x="117748" y="1196752"/>
          <a:ext cx="1008112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469D92-1822-45A0-87B3-E39872D3A79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4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9B1AA-6BAC-465F-ABE6-D7DF548F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видами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01F5FBF-C774-4685-8BC6-6D6EB3092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633053"/>
              </p:ext>
            </p:extLst>
          </p:nvPr>
        </p:nvGraphicFramePr>
        <p:xfrm>
          <a:off x="0" y="620688"/>
          <a:ext cx="9766819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3259F7-AA20-4B7F-9DE1-EEEDB6A9896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9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8200F-1A21-484E-949D-2750C3D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суб’єктом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23AA895-F203-40C7-B238-F06C87DD2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079421"/>
              </p:ext>
            </p:extLst>
          </p:nvPr>
        </p:nvGraphicFramePr>
        <p:xfrm>
          <a:off x="0" y="692696"/>
          <a:ext cx="9982843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658B83-F3E5-46EF-B9C7-031875100AE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4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7B26F-4CBB-41FF-A795-180BE320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2" y="-14917"/>
            <a:ext cx="9271587" cy="923637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статтю</a:t>
            </a:r>
            <a:r>
              <a:rPr lang="ru-RU" sz="3200" dirty="0"/>
              <a:t> </a:t>
            </a:r>
            <a:r>
              <a:rPr lang="ru-RU" sz="3200" dirty="0" err="1"/>
              <a:t>авторів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4075DB8-9EF0-47FF-818A-BBDD95B10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75099"/>
              </p:ext>
            </p:extLst>
          </p:nvPr>
        </p:nvGraphicFramePr>
        <p:xfrm>
          <a:off x="0" y="764704"/>
          <a:ext cx="10054851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598FEB-0A96-4F4C-9E0A-88C5063DD7F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E4243-95A6-45F8-99D0-8CDDD443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їх типом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652BE25-11CB-4128-AF0E-55C657EA63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960709"/>
              </p:ext>
            </p:extLst>
          </p:nvPr>
        </p:nvGraphicFramePr>
        <p:xfrm>
          <a:off x="1" y="1052736"/>
          <a:ext cx="9271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2669BC-6958-4EF7-B5A4-CEA13219689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2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50AAA-D039-4920-852F-F9E772E3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Класифікація звернень громадян за їх соціальним станом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528EBD9-D6FF-4935-8A15-1D27370E8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820536"/>
              </p:ext>
            </p:extLst>
          </p:nvPr>
        </p:nvGraphicFramePr>
        <p:xfrm>
          <a:off x="40850" y="908720"/>
          <a:ext cx="9910835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6A11EC-51AD-48F0-984E-2435C2E373E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6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158DA-4570-4714-B386-D6A310470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268760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результатами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розгляду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B408790-91CE-47B6-98E2-836948C55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752039"/>
              </p:ext>
            </p:extLst>
          </p:nvPr>
        </p:nvGraphicFramePr>
        <p:xfrm>
          <a:off x="240291" y="836712"/>
          <a:ext cx="10678657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50A73E-1D87-4EF0-B5FC-C4F60FF03BA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836" y="-17140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5832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220E13-D325-4A9E-AA7A-0D1409275EB9}">
  <ds:schemaRefs>
    <ds:schemaRef ds:uri="http://schemas.microsoft.com/office/2006/metadata/properties"/>
    <ds:schemaRef ds:uri="40262f94-9f35-4ac3-9a90-690165a166b7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3820</TotalTime>
  <Words>214</Words>
  <Application>Microsoft Office PowerPoint</Application>
  <PresentationFormat>Довільний</PresentationFormat>
  <Paragraphs>44</Paragraphs>
  <Slides>12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Аналіз роботи  Вінницького апеляційного суду з виконання вимог Закону України від 2 жовтня 1996 року № 393/96-ВР «Про звернення громадян»   за 2023 рік   За звітний період до Вінницького апеляційного суду надійшло 105 звернень громадян, відсоткове значення та класифікація яких наведена в презентації:</vt:lpstr>
      <vt:lpstr>Класифікація звернень громадян за формою надходження</vt:lpstr>
      <vt:lpstr>Класифікація звернень громадян за ознакою надходження</vt:lpstr>
      <vt:lpstr>Класифікація звернень громадян за видами</vt:lpstr>
      <vt:lpstr>Класифікація звернень громадян за суб’єктом</vt:lpstr>
      <vt:lpstr>Класифікація звернень громадян за статтю авторів звернень</vt:lpstr>
      <vt:lpstr>Класифікація звернень громадян за їх типом</vt:lpstr>
      <vt:lpstr>Класифікація звернень громадян за їх соціальним станом</vt:lpstr>
      <vt:lpstr>Класифікація звернень громадян за результатами їх розгляду</vt:lpstr>
      <vt:lpstr>Класифікація звернень громадян за способом отримання відповіді</vt:lpstr>
      <vt:lpstr>Порівняльна діаграма з надходження звернень громадян у звітному періоді 2023 року з відповідним періодом 2022 року</vt:lpstr>
      <vt:lpstr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831</cp:revision>
  <cp:lastPrinted>2022-07-12T12:52:36Z</cp:lastPrinted>
  <dcterms:created xsi:type="dcterms:W3CDTF">2021-01-13T07:10:30Z</dcterms:created>
  <dcterms:modified xsi:type="dcterms:W3CDTF">2024-01-16T11:28:41Z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