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4"/>
  </p:sldMasterIdLst>
  <p:notesMasterIdLst>
    <p:notesMasterId r:id="rId12"/>
  </p:notesMasterIdLst>
  <p:handoutMasterIdLst>
    <p:handoutMasterId r:id="rId13"/>
  </p:handoutMasterIdLst>
  <p:sldIdLst>
    <p:sldId id="279" r:id="rId5"/>
    <p:sldId id="365" r:id="rId6"/>
    <p:sldId id="366" r:id="rId7"/>
    <p:sldId id="367" r:id="rId8"/>
    <p:sldId id="368" r:id="rId9"/>
    <p:sldId id="371" r:id="rId10"/>
    <p:sldId id="372" r:id="rId11"/>
  </p:sldIdLst>
  <p:sldSz cx="12188825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0112DFEF-45BF-48AA-AEC7-8DCDC9FD221A}">
          <p14:sldIdLst>
            <p14:sldId id="279"/>
            <p14:sldId id="365"/>
            <p14:sldId id="366"/>
            <p14:sldId id="367"/>
            <p14:sldId id="368"/>
            <p14:sldId id="371"/>
            <p14:sldId id="372"/>
          </p14:sldIdLst>
        </p14:section>
        <p14:section name="Розділ без заголовка" id="{9398415F-CFF2-480D-8B5D-504567625ED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орна-Гаража" initials="Ч" lastIdx="2" clrIdx="0">
    <p:extLst>
      <p:ext uri="{19B8F6BF-5375-455C-9EA6-DF929625EA0E}">
        <p15:presenceInfo xmlns:p15="http://schemas.microsoft.com/office/powerpoint/2012/main" userId="Чорна-Гараж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9CB"/>
    <a:srgbClr val="1B7ACD"/>
    <a:srgbClr val="FFFF00"/>
    <a:srgbClr val="F0F3F9"/>
    <a:srgbClr val="95BFE6"/>
    <a:srgbClr val="33ACE0"/>
    <a:srgbClr val="969696"/>
    <a:srgbClr val="E5F329"/>
    <a:srgbClr val="2AA6DD"/>
    <a:srgbClr val="2C8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706" autoAdjust="0"/>
  </p:normalViewPr>
  <p:slideViewPr>
    <p:cSldViewPr showGuides="1">
      <p:cViewPr varScale="1">
        <p:scale>
          <a:sx n="108" d="100"/>
          <a:sy n="108" d="100"/>
        </p:scale>
        <p:origin x="780" y="14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EB-45D3-A9E3-8C86271339D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EB-45D3-A9E3-8C86271339D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EB-45D3-A9E3-8C86271339D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EB-45D3-A9E3-8C86271339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Наручно - 6</c:v>
                </c:pt>
                <c:pt idx="1">
                  <c:v>Електронною поштою - 6</c:v>
                </c:pt>
                <c:pt idx="2">
                  <c:v>Поштовим зв'язком - 5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0.35</c:v>
                </c:pt>
                <c:pt idx="1">
                  <c:v>0.35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0F-4C42-97AA-B5430FAF4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279267581379848"/>
          <c:w val="1"/>
          <c:h val="0.12397962726363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460199495732371E-2"/>
          <c:y val="2.4499592637855051E-2"/>
          <c:w val="0.94729730718981264"/>
          <c:h val="0.7863671397622485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01E-4077-A5D7-C08D426D79D9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01E-4077-A5D7-C08D426D79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Фізичні особи - 17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EF-4F71-9562-B9C444834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0"/>
          <c:y val="0.875475294411732"/>
          <c:w val="0.99083801196938492"/>
          <c:h val="0.124524705588267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F5-4B41-82E5-1A391B145AD7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F5-4B41-82E5-1A391B145A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F5-4B41-82E5-1A391B145A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F5-4B41-82E5-1A391B145A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Задоволено (у тому числі частково) - 14</c:v>
                </c:pt>
                <c:pt idx="1">
                  <c:v>Відмовлено - 2</c:v>
                </c:pt>
                <c:pt idx="2">
                  <c:v>Направлено за належністю - 1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0.82</c:v>
                </c:pt>
                <c:pt idx="1">
                  <c:v>0.12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C-45DE-BFDE-B63B84830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323412574754565"/>
          <c:w val="1"/>
          <c:h val="0.146765874252454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534428000429785E-2"/>
          <c:y val="5.5522369660600875E-2"/>
          <c:w val="0.90493114399914043"/>
          <c:h val="0.738656892004389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AC-4506-BEFC-15159D028A85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AC-4506-BEFC-15159D028A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AC-4506-BEFC-15159D028A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AC-4506-BEFC-15159D028A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AC-4506-BEFC-15159D028A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Електронною поштою - 10</c:v>
                </c:pt>
                <c:pt idx="1">
                  <c:v>Поштовим зв'язком - 5</c:v>
                </c:pt>
                <c:pt idx="2">
                  <c:v>Наручно - 2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0.59</c:v>
                </c:pt>
                <c:pt idx="1">
                  <c:v>0.28999999999999998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D-40CE-9D92-DC74527F2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2097145032665753"/>
          <c:w val="0.99931674810233717"/>
          <c:h val="0.166123479504987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562541535779678E-2"/>
          <c:y val="4.7366745575277959E-2"/>
          <c:w val="0.91384964449250994"/>
          <c:h val="0.815083794108347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E46-4DBC-A388-2D06FE1FFA33}"/>
              </c:ext>
            </c:extLst>
          </c:dPt>
          <c:dPt>
            <c:idx val="1"/>
            <c:bubble3D val="0"/>
            <c:spPr>
              <a:solidFill>
                <a:srgbClr val="1979CB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E46-4DBC-A388-2D06FE1FFA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Кількість запитів на інформацію в 2024 році - 17</c:v>
                </c:pt>
                <c:pt idx="1">
                  <c:v>Кількість запитів на інформацію в 2023 році - 11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0.61</c:v>
                </c:pt>
                <c:pt idx="1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F1-43FA-9551-A3BA0C475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220982747882091E-2"/>
          <c:y val="0.8654177313631819"/>
          <c:w val="0.98677901725211792"/>
          <c:h val="0.120282055747559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D3186A-9ECD-4E3E-AF58-32E2FFB9810B}" type="datetime1">
              <a:rPr lang="uk-UA" smtClean="0"/>
              <a:t>08.04.2024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AF6198-9EC1-44D2-8112-100108D56542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089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D8B5E9D-B199-47EB-A5C8-3D4C726523F4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92902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8512685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6822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331681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73383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51322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DF74C2C-6E2D-406A-8179-8BA6A9501D45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2651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930DAE-E17C-48FD-9A0B-E17336683ACC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3364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029348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665049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5705175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D00ADE1-5949-422F-AFDB-956EF55F5896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4717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523E3F6-AACD-473A-A7DB-A488FF1FC95F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24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7767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18731168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6708636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4BC0183-BFBF-4CE9-BCFA-97A9D207D2AB}" type="datetime1">
              <a:rPr lang="uk-UA" noProof="0" smtClean="0"/>
              <a:t>08.04.2024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41273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40" y="1124744"/>
            <a:ext cx="9361040" cy="5733256"/>
          </a:xfrm>
        </p:spPr>
        <p:txBody>
          <a:bodyPr rtlCol="0"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br>
              <a:rPr lang="uk-UA" sz="4400" b="1" dirty="0"/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 роботи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 виконання вимог Закону України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 13 січня 2011 року №2939-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 доступ до публічної інформації» </a:t>
            </a:r>
            <a:b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І квартал 2024 року</a:t>
            </a: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звітний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апеляційного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надійшло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запитів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відсоткове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подана </a:t>
            </a:r>
            <a:r>
              <a:rPr lang="ru-RU" sz="14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14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1BFAA8-38C7-4434-8543-45E56B7DF546}"/>
              </a:ext>
            </a:extLst>
          </p:cNvPr>
          <p:cNvSpPr txBox="1"/>
          <p:nvPr/>
        </p:nvSpPr>
        <p:spPr>
          <a:xfrm>
            <a:off x="45740" y="0"/>
            <a:ext cx="9361040" cy="1550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ПОГОДЖЕНО	 				                                                                                    Розмістити в «Підсумки роботи»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Голова суду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 Сергій МЕДВЕЦЬКИЙ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r>
              <a: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квітня 2024 року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03772-8361-4999-8669-26B69BCA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</a:t>
            </a:r>
            <a:r>
              <a:rPr lang="ru-RU" sz="2800" dirty="0" err="1"/>
              <a:t>запитів</a:t>
            </a:r>
            <a:r>
              <a:rPr lang="ru-RU" sz="2800" dirty="0"/>
              <a:t> на </a:t>
            </a:r>
            <a:r>
              <a:rPr lang="ru-RU" sz="2800" dirty="0" err="1"/>
              <a:t>інформацію</a:t>
            </a:r>
            <a:r>
              <a:rPr lang="ru-RU" sz="2800" dirty="0"/>
              <a:t> за формою </a:t>
            </a:r>
            <a:r>
              <a:rPr lang="ru-RU" sz="2800" dirty="0" err="1"/>
              <a:t>надходження</a:t>
            </a:r>
            <a:endParaRPr lang="ru-RU" sz="2800" dirty="0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14303A20-FEF6-48E2-A3C8-98C6D893D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14193"/>
              </p:ext>
            </p:extLst>
          </p:nvPr>
        </p:nvGraphicFramePr>
        <p:xfrm>
          <a:off x="45741" y="980728"/>
          <a:ext cx="922526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4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6EBE5-5B4F-4C98-922B-8027FE07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622804" cy="980728"/>
          </a:xfrm>
        </p:spPr>
        <p:txBody>
          <a:bodyPr>
            <a:norm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</a:t>
            </a:r>
            <a:r>
              <a:rPr lang="ru-RU" sz="2800" dirty="0" err="1"/>
              <a:t>суб'єктів</a:t>
            </a:r>
            <a:r>
              <a:rPr lang="ru-RU" sz="2800" dirty="0"/>
              <a:t> </a:t>
            </a:r>
            <a:r>
              <a:rPr lang="ru-RU" sz="2800" dirty="0" err="1"/>
              <a:t>відносин</a:t>
            </a:r>
            <a:r>
              <a:rPr lang="ru-RU" sz="2800" dirty="0"/>
              <a:t> у </a:t>
            </a:r>
            <a:r>
              <a:rPr lang="ru-RU" sz="2800" dirty="0" err="1"/>
              <a:t>сфері</a:t>
            </a:r>
            <a:r>
              <a:rPr lang="ru-RU" sz="2800" dirty="0"/>
              <a:t> доступу до </a:t>
            </a:r>
            <a:r>
              <a:rPr lang="ru-RU" sz="2800" dirty="0" err="1"/>
              <a:t>публічної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endParaRPr lang="ru-RU" sz="28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6D5AA05-FACD-4FEE-9B4D-B1EB6C3629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03439"/>
              </p:ext>
            </p:extLst>
          </p:nvPr>
        </p:nvGraphicFramePr>
        <p:xfrm>
          <a:off x="45740" y="980728"/>
          <a:ext cx="928903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9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04DD03-F276-4130-9920-12FDBAD40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08720"/>
          </a:xfrm>
        </p:spPr>
        <p:txBody>
          <a:bodyPr>
            <a:no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за результатами </a:t>
            </a:r>
            <a:r>
              <a:rPr lang="ru-RU" sz="2800" dirty="0" err="1"/>
              <a:t>розгляду</a:t>
            </a:r>
            <a:r>
              <a:rPr lang="ru-RU" sz="2800" dirty="0"/>
              <a:t> </a:t>
            </a:r>
            <a:r>
              <a:rPr lang="ru-RU" sz="2800" dirty="0" err="1"/>
              <a:t>запитів</a:t>
            </a:r>
            <a:r>
              <a:rPr lang="ru-RU" sz="2800" dirty="0"/>
              <a:t> на </a:t>
            </a:r>
            <a:r>
              <a:rPr lang="ru-RU" sz="2800" dirty="0" err="1"/>
              <a:t>інформацію</a:t>
            </a:r>
            <a:r>
              <a:rPr lang="ru-RU" sz="2800" dirty="0"/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0D398AE-408C-4618-89CC-198E520B64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937458"/>
              </p:ext>
            </p:extLst>
          </p:nvPr>
        </p:nvGraphicFramePr>
        <p:xfrm>
          <a:off x="0" y="836712"/>
          <a:ext cx="933477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8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9866D-8B6A-4758-901B-DF33C589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/>
              <a:t>Класифікація</a:t>
            </a:r>
            <a:r>
              <a:rPr lang="ru-RU" sz="2800" dirty="0"/>
              <a:t> за способом </a:t>
            </a:r>
            <a:r>
              <a:rPr lang="ru-RU" sz="2800" dirty="0" err="1"/>
              <a:t>отримання</a:t>
            </a:r>
            <a:r>
              <a:rPr lang="ru-RU" sz="2800" dirty="0"/>
              <a:t> </a:t>
            </a:r>
            <a:r>
              <a:rPr lang="ru-RU" sz="2800" dirty="0" err="1"/>
              <a:t>відповіді</a:t>
            </a:r>
            <a:r>
              <a:rPr lang="ru-RU" sz="2800" dirty="0"/>
              <a:t> на </a:t>
            </a:r>
            <a:r>
              <a:rPr lang="ru-RU" sz="2800" dirty="0" err="1"/>
              <a:t>запити</a:t>
            </a:r>
            <a:r>
              <a:rPr lang="ru-RU" sz="2800" dirty="0"/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6AF3B9C-CD44-430F-8791-2EC183D8D9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282598"/>
              </p:ext>
            </p:extLst>
          </p:nvPr>
        </p:nvGraphicFramePr>
        <p:xfrm>
          <a:off x="0" y="836712"/>
          <a:ext cx="9334771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45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AB7CE-2CEA-42F1-999B-29004684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340768"/>
          </a:xfrm>
        </p:spPr>
        <p:txBody>
          <a:bodyPr>
            <a:noAutofit/>
          </a:bodyPr>
          <a:lstStyle/>
          <a:p>
            <a:r>
              <a:rPr lang="ru-RU" sz="2800" dirty="0" err="1"/>
              <a:t>Порівняльна</a:t>
            </a:r>
            <a:r>
              <a:rPr lang="ru-RU" sz="2800" dirty="0"/>
              <a:t> </a:t>
            </a:r>
            <a:r>
              <a:rPr lang="ru-RU" sz="2800" dirty="0" err="1"/>
              <a:t>діаграма</a:t>
            </a:r>
            <a:r>
              <a:rPr lang="ru-RU" sz="2800" dirty="0"/>
              <a:t> з </a:t>
            </a:r>
            <a:r>
              <a:rPr lang="ru-RU" sz="2800" dirty="0" err="1"/>
              <a:t>надходження</a:t>
            </a:r>
            <a:r>
              <a:rPr lang="ru-RU" sz="2800" dirty="0"/>
              <a:t> </a:t>
            </a:r>
            <a:r>
              <a:rPr lang="ru-RU" sz="2800" dirty="0" err="1"/>
              <a:t>запитів</a:t>
            </a:r>
            <a:r>
              <a:rPr lang="ru-RU" sz="2800" dirty="0"/>
              <a:t> на </a:t>
            </a:r>
            <a:r>
              <a:rPr lang="ru-RU" sz="2800" dirty="0" err="1"/>
              <a:t>інформацію</a:t>
            </a:r>
            <a:r>
              <a:rPr lang="ru-RU" sz="2800" dirty="0"/>
              <a:t> у </a:t>
            </a:r>
            <a:r>
              <a:rPr lang="ru-RU" sz="2800" dirty="0" err="1"/>
              <a:t>звітному</a:t>
            </a:r>
            <a:r>
              <a:rPr lang="ru-RU" sz="2800" dirty="0"/>
              <a:t> </a:t>
            </a:r>
            <a:r>
              <a:rPr lang="ru-RU" sz="2800" dirty="0" err="1"/>
              <a:t>періоді</a:t>
            </a:r>
            <a:r>
              <a:rPr lang="ru-RU" sz="2800" dirty="0"/>
              <a:t> 2024 року з </a:t>
            </a:r>
            <a:r>
              <a:rPr lang="ru-RU" sz="2800" dirty="0" err="1"/>
              <a:t>відповідним</a:t>
            </a:r>
            <a:r>
              <a:rPr lang="ru-RU" sz="2800" dirty="0"/>
              <a:t> </a:t>
            </a:r>
            <a:r>
              <a:rPr lang="ru-RU" sz="2800" dirty="0" err="1"/>
              <a:t>періодом</a:t>
            </a:r>
            <a:r>
              <a:rPr lang="ru-RU" sz="2800" dirty="0"/>
              <a:t> 2023 року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F3D7B54-5ED1-4F79-BB81-F5810832A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9669041"/>
              </p:ext>
            </p:extLst>
          </p:nvPr>
        </p:nvGraphicFramePr>
        <p:xfrm>
          <a:off x="59166" y="1268760"/>
          <a:ext cx="915325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93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B93AA5-2640-4793-8A3E-17A7B1F50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56" y="692696"/>
            <a:ext cx="9577064" cy="6142797"/>
          </a:xfrm>
        </p:spPr>
        <p:txBody>
          <a:bodyPr>
            <a:normAutofit/>
          </a:bodyPr>
          <a:lstStyle/>
          <a:p>
            <a:pPr indent="0" algn="ctr">
              <a:lnSpc>
                <a:spcPct val="115000"/>
              </a:lnSpc>
              <a:spcAft>
                <a:spcPts val="800"/>
              </a:spcAft>
              <a:buNone/>
            </a:pPr>
            <a:endParaRPr lang="uk-UA" sz="3200" dirty="0">
              <a:solidFill>
                <a:schemeClr val="accent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3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Упродовж звітного періоду оскарження рішень, дій чи бездіяльності Вінницького апеляційного суду, як розпорядника публічної інформації не встановлено.</a:t>
            </a:r>
            <a:endParaRPr lang="ru-RU" sz="3200" dirty="0">
              <a:solidFill>
                <a:schemeClr val="accent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>
              <a:buNone/>
            </a:pPr>
            <a:r>
              <a:rPr lang="ru-RU" sz="1400" dirty="0"/>
              <a:t>  Н</a:t>
            </a:r>
            <a:r>
              <a:rPr lang="ru-RU" sz="1400" dirty="0">
                <a:solidFill>
                  <a:schemeClr val="tx1"/>
                </a:solidFill>
              </a:rPr>
              <a:t>ачальник </a:t>
            </a:r>
            <a:r>
              <a:rPr lang="ru-RU" sz="1400" dirty="0" err="1">
                <a:solidFill>
                  <a:schemeClr val="tx1"/>
                </a:solidFill>
              </a:rPr>
              <a:t>відділу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діловодства</a:t>
            </a:r>
            <a:r>
              <a:rPr lang="ru-RU" sz="1400" dirty="0">
                <a:solidFill>
                  <a:schemeClr val="tx1"/>
                </a:solidFill>
              </a:rPr>
              <a:t> та 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</a:t>
            </a:r>
            <a:r>
              <a:rPr lang="ru-RU" sz="1400" dirty="0" err="1">
                <a:solidFill>
                  <a:schemeClr val="tx1"/>
                </a:solidFill>
              </a:rPr>
              <a:t>обліку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зверннь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громадян</a:t>
            </a:r>
            <a:r>
              <a:rPr lang="ru-RU" sz="1400" dirty="0">
                <a:solidFill>
                  <a:schemeClr val="tx1"/>
                </a:solidFill>
              </a:rPr>
              <a:t> – </a:t>
            </a:r>
            <a:r>
              <a:rPr lang="ru-RU" sz="1400" dirty="0" err="1">
                <a:solidFill>
                  <a:schemeClr val="tx1"/>
                </a:solidFill>
              </a:rPr>
              <a:t>канцелярії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</a:t>
            </a:r>
            <a:r>
              <a:rPr lang="ru-RU" sz="1400" dirty="0" err="1">
                <a:solidFill>
                  <a:schemeClr val="tx1"/>
                </a:solidFill>
              </a:rPr>
              <a:t>Вінницького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апеляційного</a:t>
            </a:r>
            <a:r>
              <a:rPr lang="ru-RU" sz="1400" dirty="0">
                <a:solidFill>
                  <a:schemeClr val="tx1"/>
                </a:solidFill>
              </a:rPr>
              <a:t> суду                                          Тетяна ОЛІЙНИК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08 </a:t>
            </a:r>
            <a:r>
              <a:rPr lang="ru-RU" sz="1400" dirty="0" err="1">
                <a:solidFill>
                  <a:schemeClr val="tx1"/>
                </a:solidFill>
              </a:rPr>
              <a:t>квітня</a:t>
            </a:r>
            <a:r>
              <a:rPr lang="ru-RU" sz="1400" dirty="0">
                <a:solidFill>
                  <a:schemeClr val="tx1"/>
                </a:solidFill>
              </a:rPr>
              <a:t> 2024 року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32496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і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0E13-D325-4A9E-AA7A-0D1409275EB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a4f35948-e619-41b3-aa29-22878b09cfd2"/>
    <ds:schemaRef ds:uri="http://purl.org/dc/terms/"/>
    <ds:schemaRef ds:uri="40262f94-9f35-4ac3-9a90-690165a166b7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3968</TotalTime>
  <Words>178</Words>
  <Application>Microsoft Office PowerPoint</Application>
  <PresentationFormat>Довільний</PresentationFormat>
  <Paragraphs>20</Paragraphs>
  <Slides>7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Medium</vt:lpstr>
      <vt:lpstr>Times New Roman</vt:lpstr>
      <vt:lpstr>Trebuchet MS</vt:lpstr>
      <vt:lpstr>Wingdings 3</vt:lpstr>
      <vt:lpstr>Грань</vt:lpstr>
      <vt:lpstr> Аналіз роботи  Вінницького апеляційного суду з  виконання вимог Закону України  від 13 січня 2011 року №2939-VI  «Про доступ до публічної інформації»  за І квартал 2024 року   За звітний період до Вінницького апеляційного суду надійшло 17 запитів на отримання публічної інформації, відсоткове значення та класифікація яких подана нижче:</vt:lpstr>
      <vt:lpstr>Класифікація запитів на інформацію за формою надходження</vt:lpstr>
      <vt:lpstr>Класифікація суб'єктів відносин у сфері доступу до публічної інформації</vt:lpstr>
      <vt:lpstr>Класифікація за результатами розгляду запитів на інформацію </vt:lpstr>
      <vt:lpstr>Класифікація за способом отримання відповіді на запити </vt:lpstr>
      <vt:lpstr>Порівняльна діаграма з надходження запитів на інформацію у звітному періоді 2024 року з відповідним періодом 2023 року 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Підсумки діяльності Вінницького апеляційного суду</dc:title>
  <dc:creator>Чорна-Гаража</dc:creator>
  <cp:lastModifiedBy>Олійник Тетяна Павлівна</cp:lastModifiedBy>
  <cp:revision>812</cp:revision>
  <cp:lastPrinted>2021-01-26T08:33:19Z</cp:lastPrinted>
  <dcterms:created xsi:type="dcterms:W3CDTF">2021-01-13T07:10:30Z</dcterms:created>
  <dcterms:modified xsi:type="dcterms:W3CDTF">2024-04-08T06:55:12Z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