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5" r:id="rId4"/>
  </p:sldMasterIdLst>
  <p:notesMasterIdLst>
    <p:notesMasterId r:id="rId12"/>
  </p:notesMasterIdLst>
  <p:handoutMasterIdLst>
    <p:handoutMasterId r:id="rId13"/>
  </p:handoutMasterIdLst>
  <p:sldIdLst>
    <p:sldId id="279" r:id="rId5"/>
    <p:sldId id="365" r:id="rId6"/>
    <p:sldId id="366" r:id="rId7"/>
    <p:sldId id="367" r:id="rId8"/>
    <p:sldId id="368" r:id="rId9"/>
    <p:sldId id="371" r:id="rId10"/>
    <p:sldId id="372" r:id="rId11"/>
  </p:sldIdLst>
  <p:sldSz cx="12188825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озділ за замовчуванням" id="{0112DFEF-45BF-48AA-AEC7-8DCDC9FD221A}">
          <p14:sldIdLst>
            <p14:sldId id="279"/>
            <p14:sldId id="365"/>
            <p14:sldId id="366"/>
            <p14:sldId id="367"/>
            <p14:sldId id="368"/>
            <p14:sldId id="371"/>
            <p14:sldId id="372"/>
          </p14:sldIdLst>
        </p14:section>
        <p14:section name="Розділ без заголовка" id="{9398415F-CFF2-480D-8B5D-504567625ED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8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орна-Гаража" initials="Ч" lastIdx="2" clrIdx="0">
    <p:extLst>
      <p:ext uri="{19B8F6BF-5375-455C-9EA6-DF929625EA0E}">
        <p15:presenceInfo xmlns:p15="http://schemas.microsoft.com/office/powerpoint/2012/main" userId="Чорна-Гараж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79CB"/>
    <a:srgbClr val="1B7ACD"/>
    <a:srgbClr val="FFFF00"/>
    <a:srgbClr val="F0F3F9"/>
    <a:srgbClr val="95BFE6"/>
    <a:srgbClr val="33ACE0"/>
    <a:srgbClr val="969696"/>
    <a:srgbClr val="E5F329"/>
    <a:srgbClr val="2AA6DD"/>
    <a:srgbClr val="2C8B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706" autoAdjust="0"/>
  </p:normalViewPr>
  <p:slideViewPr>
    <p:cSldViewPr showGuides="1">
      <p:cViewPr varScale="1">
        <p:scale>
          <a:sx n="108" d="100"/>
          <a:sy n="108" d="100"/>
        </p:scale>
        <p:origin x="780" y="14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3BEB-45D3-A9E3-8C86271339D1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3BEB-45D3-A9E3-8C86271339D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BEB-45D3-A9E3-8C86271339D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3BEB-45D3-A9E3-8C86271339D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Наручно - 6</c:v>
                </c:pt>
                <c:pt idx="1">
                  <c:v>Електронною поштою - 6</c:v>
                </c:pt>
                <c:pt idx="2">
                  <c:v>Поштовим зв'язком - 5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0.35</c:v>
                </c:pt>
                <c:pt idx="1">
                  <c:v>0.35</c:v>
                </c:pt>
                <c:pt idx="2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0F-4C42-97AA-B5430FAF43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6279267581379848"/>
          <c:w val="1"/>
          <c:h val="0.123979627263637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9460199495732371E-2"/>
          <c:y val="2.4499592637855051E-2"/>
          <c:w val="0.94729730718981264"/>
          <c:h val="0.786367139762248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D01E-4077-A5D7-C08D426D79D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D01E-4077-A5D7-C08D426D79D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</c:f>
              <c:strCache>
                <c:ptCount val="1"/>
                <c:pt idx="0">
                  <c:v>Фізичні особи - 17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EF-4F71-9562-B9C444834E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uk-UA"/>
          </a:p>
        </c:txPr>
      </c:legendEntry>
      <c:layout>
        <c:manualLayout>
          <c:xMode val="edge"/>
          <c:yMode val="edge"/>
          <c:x val="0"/>
          <c:y val="0.875475294411732"/>
          <c:w val="0.99083801196938492"/>
          <c:h val="0.1245247055882679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DF5-4B41-82E5-1A391B145AD7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DF5-4B41-82E5-1A391B145AD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DF5-4B41-82E5-1A391B145AD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ADF5-4B41-82E5-1A391B145AD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Задоволено (у тому числі частково) - 14</c:v>
                </c:pt>
                <c:pt idx="1">
                  <c:v>Відмовлено - 2</c:v>
                </c:pt>
                <c:pt idx="2">
                  <c:v>Направлено за належністю - 1 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0.82</c:v>
                </c:pt>
                <c:pt idx="1">
                  <c:v>0.12</c:v>
                </c:pt>
                <c:pt idx="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DC-45DE-BFDE-B63B848300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5323412574754565"/>
          <c:w val="1"/>
          <c:h val="0.146765874252454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7534428000429785E-2"/>
          <c:y val="5.5522369660600875E-2"/>
          <c:w val="0.90493114399914043"/>
          <c:h val="0.738656892004389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9EAC-4506-BEFC-15159D028A8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9EAC-4506-BEFC-15159D028A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9EAC-4506-BEFC-15159D028A8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9EAC-4506-BEFC-15159D028A8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9EAC-4506-BEFC-15159D028A8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Електронною поштою - 10</c:v>
                </c:pt>
                <c:pt idx="1">
                  <c:v>Поштовим зв'язком - 5</c:v>
                </c:pt>
                <c:pt idx="2">
                  <c:v>Наручно - 2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0.59</c:v>
                </c:pt>
                <c:pt idx="1">
                  <c:v>0.28999999999999998</c:v>
                </c:pt>
                <c:pt idx="2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BD-40CE-9D92-DC74527F2A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82097145032665753"/>
          <c:w val="0.99931674810233717"/>
          <c:h val="0.166123479504987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uk-U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5562541535779678E-2"/>
          <c:y val="4.7366745575277959E-2"/>
          <c:w val="0.91384964449250994"/>
          <c:h val="0.8150837941083470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FF00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E46-4DBC-A388-2D06FE1FFA33}"/>
              </c:ext>
            </c:extLst>
          </c:dPt>
          <c:dPt>
            <c:idx val="1"/>
            <c:bubble3D val="0"/>
            <c:spPr>
              <a:solidFill>
                <a:srgbClr val="1979CB"/>
              </a:solidFill>
              <a:ln w="25400">
                <a:solidFill>
                  <a:schemeClr val="bg1"/>
                </a:solidFill>
              </a:ln>
              <a:effectLst/>
              <a:sp3d contourW="25400">
                <a:contourClr>
                  <a:schemeClr val="bg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E46-4DBC-A388-2D06FE1FFA3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uk-U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Кількість запитів на інформацію в 2024 році - 17</c:v>
                </c:pt>
                <c:pt idx="1">
                  <c:v>Кількість запитів на інформацію в 2023 році - 11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0.61</c:v>
                </c:pt>
                <c:pt idx="1">
                  <c:v>0.39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F1-43FA-9551-A3BA0C475D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220982747882091E-2"/>
          <c:y val="0.8654177313631819"/>
          <c:w val="0.98677901725211792"/>
          <c:h val="0.120282055747559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uk-U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uk-U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6D3186A-9ECD-4E3E-AF58-32E2FFB9810B}" type="datetime1">
              <a:rPr lang="uk-UA" smtClean="0"/>
              <a:t>08.04.2024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A4CBEF8-5CDE-472B-839B-B8BB0C881006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3289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64AF6198-9EC1-44D2-8112-100108D56542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 dirty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 dirty="0"/>
              <a:t>Зразки заголовків</a:t>
            </a:r>
          </a:p>
          <a:p>
            <a:pPr lvl="1" rtl="0"/>
            <a:r>
              <a:rPr lang="uk-UA" noProof="0" dirty="0"/>
              <a:t>Другий рівень</a:t>
            </a:r>
          </a:p>
          <a:p>
            <a:pPr lvl="2" rtl="0"/>
            <a:r>
              <a:rPr lang="uk-UA" noProof="0" dirty="0"/>
              <a:t>Третій рівень</a:t>
            </a:r>
          </a:p>
          <a:p>
            <a:pPr lvl="3" rtl="0"/>
            <a:r>
              <a:rPr lang="uk-UA" noProof="0" dirty="0"/>
              <a:t>Четвертий рівень</a:t>
            </a:r>
          </a:p>
          <a:p>
            <a:pPr lvl="4" rtl="0"/>
            <a:r>
              <a:rPr lang="uk-UA" noProof="0" dirty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BB98AFB-CB0D-4DFE-87B9-B4B0D0DE73CD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512805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6BB98AFB-CB0D-4DFE-87B9-B4B0D0DE73CD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70895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6675" y="2404534"/>
            <a:ext cx="7764913" cy="1646302"/>
          </a:xfrm>
        </p:spPr>
        <p:txBody>
          <a:bodyPr anchor="b">
            <a:noAutofit/>
          </a:bodyPr>
          <a:lstStyle>
            <a:lvl1pPr algn="r">
              <a:defRPr sz="5398">
                <a:solidFill>
                  <a:schemeClr val="accent1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675" y="4050834"/>
            <a:ext cx="7764913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5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DD8B5E9D-B199-47EB-A5C8-3D4C726523F4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2929024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609600"/>
            <a:ext cx="8594429" cy="3403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8512685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5783" y="3632200"/>
            <a:ext cx="722264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470400"/>
            <a:ext cx="859442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0" name="TextBox 19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sz="1799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68224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1931988"/>
            <a:ext cx="8594429" cy="2595460"/>
          </a:xfrm>
        </p:spPr>
        <p:txBody>
          <a:bodyPr anchor="b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3316815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092" y="609600"/>
            <a:ext cx="809202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1729" y="790378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0695" y="2886556"/>
            <a:ext cx="609441" cy="584776"/>
          </a:xfrm>
          <a:prstGeom prst="rect">
            <a:avLst/>
          </a:prstGeom>
        </p:spPr>
        <p:txBody>
          <a:bodyPr vert="horz" lIns="91416" tIns="45708" rIns="91416" bIns="45708" rtlCol="0" anchor="ctr">
            <a:noAutofit/>
          </a:bodyPr>
          <a:lstStyle/>
          <a:p>
            <a:pPr lvl="0"/>
            <a:r>
              <a:rPr lang="en-US" sz="7998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33833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621" y="609600"/>
            <a:ext cx="8585966" cy="3022600"/>
          </a:xfrm>
        </p:spPr>
        <p:txBody>
          <a:bodyPr anchor="ctr">
            <a:normAutofit/>
          </a:bodyPr>
          <a:lstStyle>
            <a:lvl1pPr algn="l">
              <a:defRPr sz="43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156" y="4013200"/>
            <a:ext cx="8594430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399">
                <a:solidFill>
                  <a:schemeClr val="accent1"/>
                </a:solidFill>
              </a:defRPr>
            </a:lvl1pPr>
            <a:lvl2pPr marL="457063" indent="0">
              <a:buFontTx/>
              <a:buNone/>
              <a:defRPr/>
            </a:lvl2pPr>
            <a:lvl3pPr marL="914126" indent="0">
              <a:buFontTx/>
              <a:buNone/>
              <a:defRPr/>
            </a:lvl3pPr>
            <a:lvl4pPr marL="1371189" indent="0">
              <a:buFontTx/>
              <a:buNone/>
              <a:defRPr/>
            </a:lvl4pPr>
            <a:lvl5pPr marL="1828251" indent="0">
              <a:buFontTx/>
              <a:buNone/>
              <a:defRPr/>
            </a:lvl5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7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513227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DF74C2C-6E2D-406A-8179-8BA6A9501D45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2651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5599" y="609600"/>
            <a:ext cx="1304403" cy="5251451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159" y="609600"/>
            <a:ext cx="7058311" cy="5251450"/>
          </a:xfrm>
        </p:spPr>
        <p:txBody>
          <a:bodyPr vert="eaVert"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B930DAE-E17C-48FD-9A0B-E17336683ACC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33648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5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30293489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9" y="2700868"/>
            <a:ext cx="8594429" cy="1826581"/>
          </a:xfrm>
        </p:spPr>
        <p:txBody>
          <a:bodyPr anchor="b"/>
          <a:lstStyle>
            <a:lvl1pPr algn="l">
              <a:defRPr sz="3999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9" y="4527448"/>
            <a:ext cx="8594429" cy="860400"/>
          </a:xfrm>
        </p:spPr>
        <p:txBody>
          <a:bodyPr anchor="t"/>
          <a:lstStyle>
            <a:lvl1pPr marL="0" indent="0" algn="l">
              <a:buNone/>
              <a:defRPr sz="1999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063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866504966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158" y="2160589"/>
            <a:ext cx="4182945" cy="3880772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8645" y="2160590"/>
            <a:ext cx="4182944" cy="3880773"/>
          </a:xfrm>
        </p:spPr>
        <p:txBody>
          <a:bodyPr/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5705175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570" y="2160983"/>
            <a:ext cx="4184533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70" y="2737246"/>
            <a:ext cx="4184533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7058" y="2160983"/>
            <a:ext cx="4184528" cy="576262"/>
          </a:xfrm>
        </p:spPr>
        <p:txBody>
          <a:bodyPr anchor="b">
            <a:noAutofit/>
          </a:bodyPr>
          <a:lstStyle>
            <a:lvl1pPr marL="0" indent="0">
              <a:buNone/>
              <a:defRPr sz="2399" b="0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7059" y="2737246"/>
            <a:ext cx="4184527" cy="330411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00ADE1-5949-422F-AFDB-956EF55F5896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447176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523E3F6-AACD-473A-A7DB-A488FF1FC95F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32484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927767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1498604"/>
            <a:ext cx="3853524" cy="1278466"/>
          </a:xfrm>
        </p:spPr>
        <p:txBody>
          <a:bodyPr anchor="b">
            <a:normAutofit/>
          </a:bodyPr>
          <a:lstStyle>
            <a:lvl1pPr>
              <a:defRPr sz="1999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9222" y="514925"/>
            <a:ext cx="4512366" cy="5526437"/>
          </a:xfrm>
        </p:spPr>
        <p:txBody>
          <a:bodyPr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2777069"/>
            <a:ext cx="3853524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6926" indent="0">
              <a:buNone/>
              <a:defRPr sz="1400"/>
            </a:lvl2pPr>
            <a:lvl3pPr marL="913852" indent="0">
              <a:buNone/>
              <a:defRPr sz="1200"/>
            </a:lvl3pPr>
            <a:lvl4pPr marL="1370778" indent="0">
              <a:buNone/>
              <a:defRPr sz="1000"/>
            </a:lvl4pPr>
            <a:lvl5pPr marL="1827703" indent="0">
              <a:buNone/>
              <a:defRPr sz="1000"/>
            </a:lvl5pPr>
            <a:lvl6pPr marL="2284628" indent="0">
              <a:buNone/>
              <a:defRPr sz="1000"/>
            </a:lvl6pPr>
            <a:lvl7pPr marL="2741554" indent="0">
              <a:buNone/>
              <a:defRPr sz="1000"/>
            </a:lvl7pPr>
            <a:lvl8pPr marL="3198480" indent="0">
              <a:buNone/>
              <a:defRPr sz="1000"/>
            </a:lvl8pPr>
            <a:lvl9pPr marL="3655406" indent="0">
              <a:buNone/>
              <a:defRPr sz="10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18731168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158" y="4800600"/>
            <a:ext cx="8594428" cy="566738"/>
          </a:xfrm>
        </p:spPr>
        <p:txBody>
          <a:bodyPr anchor="b">
            <a:normAutofit/>
          </a:bodyPr>
          <a:lstStyle>
            <a:lvl1pPr algn="l">
              <a:defRPr sz="2399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158" y="609600"/>
            <a:ext cx="859442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063" indent="0">
              <a:buNone/>
              <a:defRPr sz="1600"/>
            </a:lvl2pPr>
            <a:lvl3pPr marL="914126" indent="0">
              <a:buNone/>
              <a:defRPr sz="1600"/>
            </a:lvl3pPr>
            <a:lvl4pPr marL="1371189" indent="0">
              <a:buNone/>
              <a:defRPr sz="1600"/>
            </a:lvl4pPr>
            <a:lvl5pPr marL="1828251" indent="0">
              <a:buNone/>
              <a:defRPr sz="1600"/>
            </a:lvl5pPr>
            <a:lvl6pPr marL="2285314" indent="0">
              <a:buNone/>
              <a:defRPr sz="1600"/>
            </a:lvl6pPr>
            <a:lvl7pPr marL="2742377" indent="0">
              <a:buNone/>
              <a:defRPr sz="1600"/>
            </a:lvl7pPr>
            <a:lvl8pPr marL="3199440" indent="0">
              <a:buNone/>
              <a:defRPr sz="1600"/>
            </a:lvl8pPr>
            <a:lvl9pPr marL="3656503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158" y="5367338"/>
            <a:ext cx="8594428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063" indent="0">
              <a:buNone/>
              <a:defRPr sz="1200"/>
            </a:lvl2pPr>
            <a:lvl3pPr marL="914126" indent="0">
              <a:buNone/>
              <a:defRPr sz="1000"/>
            </a:lvl3pPr>
            <a:lvl4pPr marL="1371189" indent="0">
              <a:buNone/>
              <a:defRPr sz="900"/>
            </a:lvl4pPr>
            <a:lvl5pPr marL="1828251" indent="0">
              <a:buNone/>
              <a:defRPr sz="900"/>
            </a:lvl5pPr>
            <a:lvl6pPr marL="2285314" indent="0">
              <a:buNone/>
              <a:defRPr sz="900"/>
            </a:lvl6pPr>
            <a:lvl7pPr marL="2742377" indent="0">
              <a:buNone/>
              <a:defRPr sz="900"/>
            </a:lvl7pPr>
            <a:lvl8pPr marL="3199440" indent="0">
              <a:buNone/>
              <a:defRPr sz="900"/>
            </a:lvl8pPr>
            <a:lvl9pPr marL="3656503" indent="0">
              <a:buNone/>
              <a:defRPr sz="900"/>
            </a:lvl9pPr>
          </a:lstStyle>
          <a:p>
            <a:pPr lvl="0"/>
            <a:r>
              <a:rPr lang="uk-UA"/>
              <a:t>Відредагуйте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4BC0183-BFBF-4CE9-BCFA-97A9D207D2AB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3670863609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88825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158" y="609600"/>
            <a:ext cx="85944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158" y="2160590"/>
            <a:ext cx="859442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Відредагуйте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3257" y="6041363"/>
            <a:ext cx="9117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74BC0183-BFBF-4CE9-BCFA-97A9D207D2AB}" type="datetime1">
              <a:rPr lang="uk-UA" noProof="0" smtClean="0"/>
              <a:t>08.04.2024</a:t>
            </a:fld>
            <a:endParaRPr lang="uk-UA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158" y="6041363"/>
            <a:ext cx="62959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uk-UA" noProof="0"/>
              <a:t>Додайте нижній колонтитул</a:t>
            </a:r>
            <a:endParaRPr lang="uk-UA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8426" y="6041363"/>
            <a:ext cx="68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AAEAE4A8-A6E5-453E-B946-FB774B73F48C}" type="slidenum">
              <a:rPr lang="uk-UA" noProof="0" smtClean="0"/>
              <a:pPr rtl="0"/>
              <a:t>‹№›</a:t>
            </a:fld>
            <a:endParaRPr lang="uk-UA" noProof="0" dirty="0"/>
          </a:p>
        </p:txBody>
      </p:sp>
    </p:spTree>
    <p:extLst>
      <p:ext uri="{BB962C8B-B14F-4D97-AF65-F5344CB8AC3E}">
        <p14:creationId xmlns:p14="http://schemas.microsoft.com/office/powerpoint/2010/main" val="1412731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063" rtl="0" eaLnBrk="1" latinLnBrk="0" hangingPunct="1">
        <a:spcBef>
          <a:spcPct val="0"/>
        </a:spcBef>
        <a:buNone/>
        <a:defRPr sz="3599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797" indent="-342797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79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727" indent="-285664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2657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99720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6783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3846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0908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7971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5034" indent="-228531" algn="l" defTabSz="457063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457063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45740" y="1124744"/>
            <a:ext cx="9361040" cy="5733256"/>
          </a:xfrm>
        </p:spPr>
        <p:txBody>
          <a:bodyPr rtlCol="0">
            <a:no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br>
              <a:rPr lang="uk-UA" sz="4400" b="1" dirty="0"/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Аналіз роботи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  виконання вимог Закону України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 13 січня 2011 року №2939-</a:t>
            </a:r>
            <a:r>
              <a:rPr lang="en-US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«Про доступ до публічної інформації» </a:t>
            </a:r>
            <a:br>
              <a:rPr lang="ru-R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І квартал 2024 року</a:t>
            </a: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uk-UA" sz="2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звітний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апеляційного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суду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надійшло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17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запитів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публічної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відсоткове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класифікація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подана </a:t>
            </a:r>
            <a:r>
              <a:rPr lang="ru-RU" sz="1400" b="1" dirty="0" err="1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нижче</a:t>
            </a:r>
            <a:r>
              <a:rPr lang="ru-RU" sz="1400" b="1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uk-UA" sz="14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1BFAA8-38C7-4434-8543-45E56B7DF546}"/>
              </a:ext>
            </a:extLst>
          </p:cNvPr>
          <p:cNvSpPr txBox="1"/>
          <p:nvPr/>
        </p:nvSpPr>
        <p:spPr>
          <a:xfrm>
            <a:off x="45740" y="0"/>
            <a:ext cx="9361040" cy="1550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ПОГОДЖЕНО	 				                                                                                    Розмістити в «Підсумки роботи»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Голова суду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Вінницького апеляційного суду 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_______________ Сергій МЕДВЕЦЬКИЙ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uk-UA" sz="12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08</a:t>
            </a:r>
            <a:r>
              <a:rPr lang="uk-UA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2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квітня 2024 року</a:t>
            </a:r>
            <a:endParaRPr lang="ru-RU" sz="1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28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403772-8361-4999-8669-26B69BCA8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за формою </a:t>
            </a:r>
            <a:r>
              <a:rPr lang="ru-RU" sz="2800" dirty="0" err="1"/>
              <a:t>надходження</a:t>
            </a:r>
            <a:endParaRPr lang="ru-RU" sz="2800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14303A20-FEF6-48E2-A3C8-98C6D893DC1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14193"/>
              </p:ext>
            </p:extLst>
          </p:nvPr>
        </p:nvGraphicFramePr>
        <p:xfrm>
          <a:off x="45741" y="980728"/>
          <a:ext cx="9225260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343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76EBE5-5B4F-4C98-922B-8027FE07A5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622804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</a:t>
            </a:r>
            <a:r>
              <a:rPr lang="ru-RU" sz="2800" dirty="0" err="1"/>
              <a:t>суб'єктів</a:t>
            </a:r>
            <a:r>
              <a:rPr lang="ru-RU" sz="2800" dirty="0"/>
              <a:t> </a:t>
            </a:r>
            <a:r>
              <a:rPr lang="ru-RU" sz="2800" dirty="0" err="1"/>
              <a:t>відносин</a:t>
            </a:r>
            <a:r>
              <a:rPr lang="ru-RU" sz="2800" dirty="0"/>
              <a:t> у </a:t>
            </a:r>
            <a:r>
              <a:rPr lang="ru-RU" sz="2800" dirty="0" err="1"/>
              <a:t>сфері</a:t>
            </a:r>
            <a:r>
              <a:rPr lang="ru-RU" sz="2800" dirty="0"/>
              <a:t> доступу до </a:t>
            </a:r>
            <a:r>
              <a:rPr lang="ru-RU" sz="2800" dirty="0" err="1"/>
              <a:t>публічної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endParaRPr lang="ru-RU" sz="2800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A6D5AA05-FACD-4FEE-9B4D-B1EB6C3629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103439"/>
              </p:ext>
            </p:extLst>
          </p:nvPr>
        </p:nvGraphicFramePr>
        <p:xfrm>
          <a:off x="45740" y="980728"/>
          <a:ext cx="9289032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95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04DD03-F276-4130-9920-12FDBAD40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08720"/>
          </a:xfrm>
        </p:spPr>
        <p:txBody>
          <a:bodyPr>
            <a:no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за результатами </a:t>
            </a:r>
            <a:r>
              <a:rPr lang="ru-RU" sz="2800" dirty="0" err="1"/>
              <a:t>розгляду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0D398AE-408C-4618-89CC-198E520B64B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3937458"/>
              </p:ext>
            </p:extLst>
          </p:nvPr>
        </p:nvGraphicFramePr>
        <p:xfrm>
          <a:off x="0" y="836712"/>
          <a:ext cx="9334772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28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99866D-8B6A-4758-901B-DF33C5898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980728"/>
          </a:xfrm>
        </p:spPr>
        <p:txBody>
          <a:bodyPr>
            <a:normAutofit/>
          </a:bodyPr>
          <a:lstStyle/>
          <a:p>
            <a:r>
              <a:rPr lang="ru-RU" sz="2800" dirty="0" err="1"/>
              <a:t>Класифікація</a:t>
            </a:r>
            <a:r>
              <a:rPr lang="ru-RU" sz="2800" dirty="0"/>
              <a:t> за способом </a:t>
            </a:r>
            <a:r>
              <a:rPr lang="ru-RU" sz="2800" dirty="0" err="1"/>
              <a:t>отримання</a:t>
            </a:r>
            <a:r>
              <a:rPr lang="ru-RU" sz="2800" dirty="0"/>
              <a:t> </a:t>
            </a:r>
            <a:r>
              <a:rPr lang="ru-RU" sz="2800" dirty="0" err="1"/>
              <a:t>відповіді</a:t>
            </a:r>
            <a:r>
              <a:rPr lang="ru-RU" sz="2800" dirty="0"/>
              <a:t> на </a:t>
            </a:r>
            <a:r>
              <a:rPr lang="ru-RU" sz="2800" dirty="0" err="1"/>
              <a:t>запити</a:t>
            </a:r>
            <a:r>
              <a:rPr lang="ru-RU" sz="2800" dirty="0"/>
              <a:t>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86AF3B9C-CD44-430F-8791-2EC183D8D9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2282598"/>
              </p:ext>
            </p:extLst>
          </p:nvPr>
        </p:nvGraphicFramePr>
        <p:xfrm>
          <a:off x="0" y="836712"/>
          <a:ext cx="9334771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4519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3AB7CE-2CEA-42F1-999B-290046849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271587" cy="1340768"/>
          </a:xfrm>
        </p:spPr>
        <p:txBody>
          <a:bodyPr>
            <a:noAutofit/>
          </a:bodyPr>
          <a:lstStyle/>
          <a:p>
            <a:r>
              <a:rPr lang="ru-RU" sz="2800" dirty="0" err="1"/>
              <a:t>Порівняльна</a:t>
            </a:r>
            <a:r>
              <a:rPr lang="ru-RU" sz="2800" dirty="0"/>
              <a:t> </a:t>
            </a:r>
            <a:r>
              <a:rPr lang="ru-RU" sz="2800" dirty="0" err="1"/>
              <a:t>діаграма</a:t>
            </a:r>
            <a:r>
              <a:rPr lang="ru-RU" sz="2800" dirty="0"/>
              <a:t> з </a:t>
            </a:r>
            <a:r>
              <a:rPr lang="ru-RU" sz="2800" dirty="0" err="1"/>
              <a:t>надходження</a:t>
            </a:r>
            <a:r>
              <a:rPr lang="ru-RU" sz="2800" dirty="0"/>
              <a:t> </a:t>
            </a:r>
            <a:r>
              <a:rPr lang="ru-RU" sz="2800" dirty="0" err="1"/>
              <a:t>запитів</a:t>
            </a:r>
            <a:r>
              <a:rPr lang="ru-RU" sz="2800" dirty="0"/>
              <a:t> на </a:t>
            </a:r>
            <a:r>
              <a:rPr lang="ru-RU" sz="2800" dirty="0" err="1"/>
              <a:t>інформацію</a:t>
            </a:r>
            <a:r>
              <a:rPr lang="ru-RU" sz="2800" dirty="0"/>
              <a:t> у </a:t>
            </a:r>
            <a:r>
              <a:rPr lang="ru-RU" sz="2800" dirty="0" err="1"/>
              <a:t>звітному</a:t>
            </a:r>
            <a:r>
              <a:rPr lang="ru-RU" sz="2800" dirty="0"/>
              <a:t> </a:t>
            </a:r>
            <a:r>
              <a:rPr lang="ru-RU" sz="2800" dirty="0" err="1"/>
              <a:t>періоді</a:t>
            </a:r>
            <a:r>
              <a:rPr lang="ru-RU" sz="2800" dirty="0"/>
              <a:t> 2024 року з </a:t>
            </a:r>
            <a:r>
              <a:rPr lang="ru-RU" sz="2800" dirty="0" err="1"/>
              <a:t>відповідним</a:t>
            </a:r>
            <a:r>
              <a:rPr lang="ru-RU" sz="2800" dirty="0"/>
              <a:t> </a:t>
            </a:r>
            <a:r>
              <a:rPr lang="ru-RU" sz="2800" dirty="0" err="1"/>
              <a:t>періодом</a:t>
            </a:r>
            <a:r>
              <a:rPr lang="ru-RU" sz="2800" dirty="0"/>
              <a:t> 2023 року 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F3D7B54-5ED1-4F79-BB81-F5810832A5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9669041"/>
              </p:ext>
            </p:extLst>
          </p:nvPr>
        </p:nvGraphicFramePr>
        <p:xfrm>
          <a:off x="59166" y="1268760"/>
          <a:ext cx="915325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7934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B93AA5-2640-4793-8A3E-17A7B1F50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756" y="692696"/>
            <a:ext cx="9577064" cy="6142797"/>
          </a:xfrm>
        </p:spPr>
        <p:txBody>
          <a:bodyPr>
            <a:normAutofit/>
          </a:bodyPr>
          <a:lstStyle/>
          <a:p>
            <a:pPr indent="0" algn="ctr">
              <a:lnSpc>
                <a:spcPct val="115000"/>
              </a:lnSpc>
              <a:spcAft>
                <a:spcPts val="800"/>
              </a:spcAft>
              <a:buNone/>
            </a:pPr>
            <a:endParaRPr lang="uk-UA" sz="3200" dirty="0">
              <a:solidFill>
                <a:schemeClr val="accent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ctr">
              <a:lnSpc>
                <a:spcPct val="115000"/>
              </a:lnSpc>
              <a:spcAft>
                <a:spcPts val="800"/>
              </a:spcAft>
              <a:buNone/>
            </a:pPr>
            <a:r>
              <a:rPr lang="uk-UA" sz="3200" dirty="0">
                <a:solidFill>
                  <a:schemeClr val="accent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Упродовж звітного періоду оскарження рішень, дій чи бездіяльності Вінницького апеляційного суду, як розпорядника публічної інформації не встановлено.</a:t>
            </a:r>
            <a:endParaRPr lang="ru-RU" sz="3200" dirty="0">
              <a:solidFill>
                <a:schemeClr val="accent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marL="0" indent="0">
              <a:buNone/>
            </a:pPr>
            <a:r>
              <a:rPr lang="ru-RU" sz="1400" dirty="0"/>
              <a:t>  Н</a:t>
            </a:r>
            <a:r>
              <a:rPr lang="ru-RU" sz="1400" dirty="0">
                <a:solidFill>
                  <a:schemeClr val="tx1"/>
                </a:solidFill>
              </a:rPr>
              <a:t>ачальник </a:t>
            </a:r>
            <a:r>
              <a:rPr lang="ru-RU" sz="1400" dirty="0" err="1">
                <a:solidFill>
                  <a:schemeClr val="tx1"/>
                </a:solidFill>
              </a:rPr>
              <a:t>відділу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діловодства</a:t>
            </a:r>
            <a:r>
              <a:rPr lang="ru-RU" sz="1400" dirty="0">
                <a:solidFill>
                  <a:schemeClr val="tx1"/>
                </a:solidFill>
              </a:rPr>
              <a:t> та 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</a:t>
            </a:r>
            <a:r>
              <a:rPr lang="ru-RU" sz="1400" dirty="0" err="1">
                <a:solidFill>
                  <a:schemeClr val="tx1"/>
                </a:solidFill>
              </a:rPr>
              <a:t>обліку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зверннь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громадян</a:t>
            </a:r>
            <a:r>
              <a:rPr lang="ru-RU" sz="1400" dirty="0">
                <a:solidFill>
                  <a:schemeClr val="tx1"/>
                </a:solidFill>
              </a:rPr>
              <a:t> – </a:t>
            </a:r>
            <a:r>
              <a:rPr lang="ru-RU" sz="1400" dirty="0" err="1">
                <a:solidFill>
                  <a:schemeClr val="tx1"/>
                </a:solidFill>
              </a:rPr>
              <a:t>канцелярії</a:t>
            </a:r>
            <a:endParaRPr lang="ru-RU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</a:t>
            </a:r>
            <a:r>
              <a:rPr lang="ru-RU" sz="1400" dirty="0" err="1">
                <a:solidFill>
                  <a:schemeClr val="tx1"/>
                </a:solidFill>
              </a:rPr>
              <a:t>Вінницького</a:t>
            </a:r>
            <a:r>
              <a:rPr lang="ru-RU" sz="1400" dirty="0">
                <a:solidFill>
                  <a:schemeClr val="tx1"/>
                </a:solidFill>
              </a:rPr>
              <a:t> </a:t>
            </a:r>
            <a:r>
              <a:rPr lang="ru-RU" sz="1400" dirty="0" err="1">
                <a:solidFill>
                  <a:schemeClr val="tx1"/>
                </a:solidFill>
              </a:rPr>
              <a:t>апеляційного</a:t>
            </a:r>
            <a:r>
              <a:rPr lang="ru-RU" sz="1400" dirty="0">
                <a:solidFill>
                  <a:schemeClr val="tx1"/>
                </a:solidFill>
              </a:rPr>
              <a:t> суду                                          Тетяна ОЛІЙНИК</a:t>
            </a:r>
          </a:p>
          <a:p>
            <a:pPr marL="0" indent="0">
              <a:buNone/>
            </a:pPr>
            <a:r>
              <a:rPr lang="ru-RU" sz="1400" dirty="0">
                <a:solidFill>
                  <a:schemeClr val="tx1"/>
                </a:solidFill>
              </a:rPr>
              <a:t>  08 </a:t>
            </a:r>
            <a:r>
              <a:rPr lang="ru-RU" sz="1400" dirty="0" err="1">
                <a:solidFill>
                  <a:schemeClr val="tx1"/>
                </a:solidFill>
              </a:rPr>
              <a:t>квітня</a:t>
            </a:r>
            <a:r>
              <a:rPr lang="ru-RU" sz="1400" dirty="0">
                <a:solidFill>
                  <a:schemeClr val="tx1"/>
                </a:solidFill>
              </a:rPr>
              <a:t> 2024 року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669" y="0"/>
            <a:ext cx="2037698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32496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Сині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BusinessContrast">
      <a:dk1>
        <a:srgbClr val="000000"/>
      </a:dk1>
      <a:lt1>
        <a:sysClr val="window" lastClr="FFFFFF"/>
      </a:lt1>
      <a:dk2>
        <a:srgbClr val="000000"/>
      </a:dk2>
      <a:lt2>
        <a:srgbClr val="E5E8E8"/>
      </a:lt2>
      <a:accent1>
        <a:srgbClr val="00AEEF"/>
      </a:accent1>
      <a:accent2>
        <a:srgbClr val="EA428A"/>
      </a:accent2>
      <a:accent3>
        <a:srgbClr val="EED500"/>
      </a:accent3>
      <a:accent4>
        <a:srgbClr val="F5A70D"/>
      </a:accent4>
      <a:accent5>
        <a:srgbClr val="8BCB30"/>
      </a:accent5>
      <a:accent6>
        <a:srgbClr val="9962C1"/>
      </a:accent6>
      <a:hlink>
        <a:srgbClr val="00AEEF"/>
      </a:hlink>
      <a:folHlink>
        <a:srgbClr val="9962C1"/>
      </a:folHlink>
    </a:clrScheme>
    <a:fontScheme name="Franklin Gothic Medium">
      <a:maj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02F2BE50-DDB3-465B-A26E-975A276D436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80FAF7-F941-4D3E-A3C3-283A611079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0E13-D325-4A9E-AA7A-0D1409275EB9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a4f35948-e619-41b3-aa29-22878b09cfd2"/>
    <ds:schemaRef ds:uri="http://purl.org/dc/terms/"/>
    <ds:schemaRef ds:uri="40262f94-9f35-4ac3-9a90-690165a166b7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3968</TotalTime>
  <Words>178</Words>
  <Application>Microsoft Office PowerPoint</Application>
  <PresentationFormat>Довільний</PresentationFormat>
  <Paragraphs>20</Paragraphs>
  <Slides>7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Medium</vt:lpstr>
      <vt:lpstr>Times New Roman</vt:lpstr>
      <vt:lpstr>Trebuchet MS</vt:lpstr>
      <vt:lpstr>Wingdings 3</vt:lpstr>
      <vt:lpstr>Грань</vt:lpstr>
      <vt:lpstr> Аналіз роботи  Вінницького апеляційного суду з  виконання вимог Закону України  від 13 січня 2011 року №2939-VI  «Про доступ до публічної інформації»  за І квартал 2024 року   За звітний період до Вінницького апеляційного суду надійшло 17 запитів на отримання публічної інформації, відсоткове значення та класифікація яких подана нижче:</vt:lpstr>
      <vt:lpstr>Класифікація запитів на інформацію за формою надходження</vt:lpstr>
      <vt:lpstr>Класифікація суб'єктів відносин у сфері доступу до публічної інформації</vt:lpstr>
      <vt:lpstr>Класифікація за результатами розгляду запитів на інформацію </vt:lpstr>
      <vt:lpstr>Класифікація за способом отримання відповіді на запити </vt:lpstr>
      <vt:lpstr>Порівняльна діаграма з надходження запитів на інформацію у звітному періоді 2024 року з відповідним періодом 2023 року 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Підсумки діяльності Вінницького апеляційного суду</dc:title>
  <dc:creator>Чорна-Гаража</dc:creator>
  <cp:lastModifiedBy>Олійник Тетяна Павлівна</cp:lastModifiedBy>
  <cp:revision>812</cp:revision>
  <cp:lastPrinted>2021-01-26T08:33:19Z</cp:lastPrinted>
  <dcterms:created xsi:type="dcterms:W3CDTF">2021-01-13T07:10:30Z</dcterms:created>
  <dcterms:modified xsi:type="dcterms:W3CDTF">2024-04-08T06:55:12Z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