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5" r:id="rId4"/>
  </p:sldMasterIdLst>
  <p:notesMasterIdLst>
    <p:notesMasterId r:id="rId7"/>
  </p:notesMasterIdLst>
  <p:handoutMasterIdLst>
    <p:handoutMasterId r:id="rId8"/>
  </p:handoutMasterIdLst>
  <p:sldIdLst>
    <p:sldId id="279" r:id="rId5"/>
    <p:sldId id="372" r:id="rId6"/>
  </p:sldIdLst>
  <p:sldSz cx="12188825" cy="6858000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озділ за замовчуванням" id="{0112DFEF-45BF-48AA-AEC7-8DCDC9FD221A}">
          <p14:sldIdLst>
            <p14:sldId id="279"/>
            <p14:sldId id="372"/>
          </p14:sldIdLst>
        </p14:section>
        <p14:section name="Розділ без заголовка" id="{9398415F-CFF2-480D-8B5D-504567625ED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8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Чорна-Гаража" initials="Ч" lastIdx="2" clrIdx="0">
    <p:extLst>
      <p:ext uri="{19B8F6BF-5375-455C-9EA6-DF929625EA0E}">
        <p15:presenceInfo xmlns:p15="http://schemas.microsoft.com/office/powerpoint/2012/main" userId="Чорна-Гараж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79CB"/>
    <a:srgbClr val="1B7ACD"/>
    <a:srgbClr val="FFFF00"/>
    <a:srgbClr val="F0F3F9"/>
    <a:srgbClr val="95BFE6"/>
    <a:srgbClr val="33ACE0"/>
    <a:srgbClr val="969696"/>
    <a:srgbClr val="E5F329"/>
    <a:srgbClr val="2AA6DD"/>
    <a:srgbClr val="2C8B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5" autoAdjust="0"/>
    <p:restoredTop sz="94706" autoAdjust="0"/>
  </p:normalViewPr>
  <p:slideViewPr>
    <p:cSldViewPr showGuides="1">
      <p:cViewPr varScale="1">
        <p:scale>
          <a:sx n="108" d="100"/>
          <a:sy n="108" d="100"/>
        </p:scale>
        <p:origin x="780" y="11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6D3186A-9ECD-4E3E-AF58-32E2FFB9810B}" type="datetime1">
              <a:rPr lang="uk-UA" smtClean="0"/>
              <a:t>13.07.2022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A4CBEF8-5CDE-472B-839B-B8BB0C881006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4AF6198-9EC1-44D2-8112-100108D56542}" type="datetime1">
              <a:rPr lang="uk-UA" noProof="0" smtClean="0"/>
              <a:t>13.07.2022</a:t>
            </a:fld>
            <a:endParaRPr lang="uk-UA" noProof="0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 dirty="0"/>
              <a:t>Зразки заголовків</a:t>
            </a:r>
          </a:p>
          <a:p>
            <a:pPr lvl="1" rtl="0"/>
            <a:r>
              <a:rPr lang="uk-UA" noProof="0" dirty="0"/>
              <a:t>Другий рівень</a:t>
            </a:r>
          </a:p>
          <a:p>
            <a:pPr lvl="2" rtl="0"/>
            <a:r>
              <a:rPr lang="uk-UA" noProof="0" dirty="0"/>
              <a:t>Третій рівень</a:t>
            </a:r>
          </a:p>
          <a:p>
            <a:pPr lvl="3" rtl="0"/>
            <a:r>
              <a:rPr lang="uk-UA" noProof="0" dirty="0"/>
              <a:t>Четвертий рівень</a:t>
            </a:r>
          </a:p>
          <a:p>
            <a:pPr lvl="4" rtl="0"/>
            <a:r>
              <a:rPr lang="uk-UA" noProof="0" dirty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BB98AFB-CB0D-4DFE-87B9-B4B0D0DE73CD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uk-UA" smtClean="0"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70895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675" y="2404534"/>
            <a:ext cx="7764913" cy="1646302"/>
          </a:xfrm>
        </p:spPr>
        <p:txBody>
          <a:bodyPr anchor="b">
            <a:noAutofit/>
          </a:bodyPr>
          <a:lstStyle>
            <a:lvl1pPr algn="r">
              <a:defRPr sz="5398">
                <a:solidFill>
                  <a:schemeClr val="accent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675" y="4050834"/>
            <a:ext cx="7764913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D8B5E9D-B199-47EB-A5C8-3D4C726523F4}" type="datetime1">
              <a:rPr lang="uk-UA" noProof="0" smtClean="0"/>
              <a:t>13.07.2022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92902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609600"/>
            <a:ext cx="8594429" cy="3403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13.07.2022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85126855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5783" y="3632200"/>
            <a:ext cx="722264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13.07.2022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sp>
        <p:nvSpPr>
          <p:cNvPr id="20" name="TextBox 19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799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68224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1931988"/>
            <a:ext cx="8594429" cy="2595460"/>
          </a:xfrm>
        </p:spPr>
        <p:txBody>
          <a:bodyPr anchor="b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13.07.2022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3316815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13.07.2022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sp>
        <p:nvSpPr>
          <p:cNvPr id="24" name="TextBox 23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733833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621" y="609600"/>
            <a:ext cx="858596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13.07.2022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92513227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DF74C2C-6E2D-406A-8179-8BA6A9501D45}" type="datetime1">
              <a:rPr lang="uk-UA" noProof="0" smtClean="0"/>
              <a:t>13.07.2022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2651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5599" y="609600"/>
            <a:ext cx="1304403" cy="5251451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159" y="609600"/>
            <a:ext cx="7058311" cy="5251450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B930DAE-E17C-48FD-9A0B-E17336683ACC}" type="datetime1">
              <a:rPr lang="uk-UA" noProof="0" smtClean="0"/>
              <a:t>13.07.2022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3364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99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13.07.2022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30293489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2700868"/>
            <a:ext cx="8594429" cy="1826581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860400"/>
          </a:xfrm>
        </p:spPr>
        <p:txBody>
          <a:bodyPr anchor="t"/>
          <a:lstStyle>
            <a:lvl1pPr marL="0" indent="0" algn="l">
              <a:buNone/>
              <a:defRPr sz="19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13.07.2022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6650496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158" y="2160589"/>
            <a:ext cx="4182945" cy="3880772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8645" y="2160590"/>
            <a:ext cx="4182944" cy="3880773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13.07.2022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57051758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570" y="2160983"/>
            <a:ext cx="4184533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70" y="2737246"/>
            <a:ext cx="4184533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7058" y="2160983"/>
            <a:ext cx="4184528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7059" y="2737246"/>
            <a:ext cx="4184527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D00ADE1-5949-422F-AFDB-956EF55F5896}" type="datetime1">
              <a:rPr lang="uk-UA" noProof="0" smtClean="0"/>
              <a:t>13.07.2022</a:t>
            </a:fld>
            <a:endParaRPr lang="uk-UA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4717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523E3F6-AACD-473A-A7DB-A488FF1FC95F}" type="datetime1">
              <a:rPr lang="uk-UA" noProof="0" smtClean="0"/>
              <a:t>13.07.2022</a:t>
            </a:fld>
            <a:endParaRPr lang="uk-UA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2484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13.07.2022</a:t>
            </a:fld>
            <a:endParaRPr lang="uk-UA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9277678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1498604"/>
            <a:ext cx="3853524" cy="1278466"/>
          </a:xfrm>
        </p:spPr>
        <p:txBody>
          <a:bodyPr anchor="b">
            <a:normAutofit/>
          </a:bodyPr>
          <a:lstStyle>
            <a:lvl1pPr>
              <a:defRPr sz="1999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222" y="514925"/>
            <a:ext cx="4512366" cy="552643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2777069"/>
            <a:ext cx="385352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6926" indent="0">
              <a:buNone/>
              <a:defRPr sz="1400"/>
            </a:lvl2pPr>
            <a:lvl3pPr marL="913852" indent="0">
              <a:buNone/>
              <a:defRPr sz="1200"/>
            </a:lvl3pPr>
            <a:lvl4pPr marL="1370778" indent="0">
              <a:buNone/>
              <a:defRPr sz="1000"/>
            </a:lvl4pPr>
            <a:lvl5pPr marL="1827703" indent="0">
              <a:buNone/>
              <a:defRPr sz="1000"/>
            </a:lvl5pPr>
            <a:lvl6pPr marL="2284628" indent="0">
              <a:buNone/>
              <a:defRPr sz="1000"/>
            </a:lvl6pPr>
            <a:lvl7pPr marL="2741554" indent="0">
              <a:buNone/>
              <a:defRPr sz="1000"/>
            </a:lvl7pPr>
            <a:lvl8pPr marL="3198480" indent="0">
              <a:buNone/>
              <a:defRPr sz="1000"/>
            </a:lvl8pPr>
            <a:lvl9pPr marL="3655406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13.07.2022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18731168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4800600"/>
            <a:ext cx="8594428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158" y="609600"/>
            <a:ext cx="859442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5367338"/>
            <a:ext cx="8594428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13.07.2022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67086360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8" y="2160590"/>
            <a:ext cx="859442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3257" y="6041363"/>
            <a:ext cx="911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4BC0183-BFBF-4CE9-BCFA-97A9D207D2AB}" type="datetime1">
              <a:rPr lang="uk-UA" noProof="0" smtClean="0"/>
              <a:t>13.07.2022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158" y="6041363"/>
            <a:ext cx="62959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8426" y="6041363"/>
            <a:ext cx="68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41273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063" rtl="0" eaLnBrk="1" latinLnBrk="0" hangingPunct="1">
        <a:spcBef>
          <a:spcPct val="0"/>
        </a:spcBef>
        <a:buNone/>
        <a:defRPr sz="359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5740" y="1124744"/>
            <a:ext cx="9361040" cy="5733256"/>
          </a:xfrm>
        </p:spPr>
        <p:txBody>
          <a:bodyPr rtlCol="0">
            <a:no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br>
              <a:rPr lang="uk-UA" sz="4400" b="1" dirty="0"/>
            </a:br>
            <a: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Аналіз роботи </a:t>
            </a:r>
            <a:b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Вінницького апеляційного суду</a:t>
            </a:r>
            <a:b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  виконання вимог Закону України </a:t>
            </a:r>
            <a:b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 13 січня 2011 року №2939-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 </a:t>
            </a:r>
            <a:b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«Про доступ до публічної інформації» </a:t>
            </a:r>
            <a:b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ІІ квартал 2022 року</a:t>
            </a:r>
            <a:b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1400" b="1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21BFAA8-38C7-4434-8543-45E56B7DF546}"/>
              </a:ext>
            </a:extLst>
          </p:cNvPr>
          <p:cNvSpPr txBox="1"/>
          <p:nvPr/>
        </p:nvSpPr>
        <p:spPr>
          <a:xfrm>
            <a:off x="45740" y="0"/>
            <a:ext cx="9361040" cy="1550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ПОГОДЖЕНО	 				                                                                                    Розмістити в «Підсумки роботи»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Голова суду 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Вінницького апеляційного </a:t>
            </a: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суду 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 Сергій МЕДВЕЦЬКИЙ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«12» липня 2022 року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28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4B93AA5-2640-4793-8A3E-17A7B1F50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76672"/>
            <a:ext cx="9694812" cy="6358821"/>
          </a:xfrm>
        </p:spPr>
        <p:txBody>
          <a:bodyPr>
            <a:normAutofit fontScale="92500" lnSpcReduction="20000"/>
          </a:bodyPr>
          <a:lstStyle/>
          <a:p>
            <a:pPr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sz="28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В </a:t>
            </a:r>
            <a:r>
              <a:rPr lang="ru-RU" sz="2800" dirty="0" err="1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8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воєнного</a:t>
            </a:r>
            <a:r>
              <a:rPr lang="ru-RU" sz="28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стану </a:t>
            </a:r>
            <a:r>
              <a:rPr lang="ru-RU" sz="2800" dirty="0" err="1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Вінницьким</a:t>
            </a:r>
            <a:r>
              <a:rPr lang="ru-RU" sz="28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апеляційним</a:t>
            </a:r>
            <a:r>
              <a:rPr lang="ru-RU" sz="28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судом доступ до </a:t>
            </a:r>
            <a:r>
              <a:rPr lang="ru-RU" sz="2800" dirty="0" err="1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публічної</a:t>
            </a:r>
            <a:r>
              <a:rPr lang="ru-RU" sz="28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8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забезпечувався</a:t>
            </a:r>
            <a:r>
              <a:rPr lang="ru-RU" sz="28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постійно</a:t>
            </a:r>
            <a:r>
              <a:rPr lang="ru-RU" sz="28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шляхом оперативного </a:t>
            </a:r>
            <a:r>
              <a:rPr lang="ru-RU" sz="2800" dirty="0" err="1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оприлюднення</a:t>
            </a:r>
            <a:r>
              <a:rPr lang="ru-RU" sz="28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8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офіційному</a:t>
            </a:r>
            <a:r>
              <a:rPr lang="ru-RU" sz="28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вебсайті</a:t>
            </a:r>
            <a:r>
              <a:rPr lang="ru-RU" sz="28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суду, </a:t>
            </a:r>
            <a:r>
              <a:rPr lang="ru-RU" sz="2800" dirty="0" err="1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28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мережах, </a:t>
            </a:r>
            <a:r>
              <a:rPr lang="ru-RU" sz="2800" dirty="0" err="1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sz="28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стендах в </a:t>
            </a:r>
            <a:r>
              <a:rPr lang="ru-RU" sz="2800" dirty="0" err="1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приміщенні</a:t>
            </a:r>
            <a:r>
              <a:rPr lang="ru-RU" sz="28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суду та </a:t>
            </a:r>
            <a:r>
              <a:rPr lang="ru-RU" sz="2800" dirty="0" err="1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28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dirty="0" err="1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8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dirty="0" err="1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запитами</a:t>
            </a:r>
            <a:r>
              <a:rPr lang="ru-RU" sz="28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sz="28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sz="28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За </a:t>
            </a:r>
            <a:r>
              <a:rPr lang="ru-RU" sz="2800" dirty="0" err="1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звітний</a:t>
            </a:r>
            <a:r>
              <a:rPr lang="ru-RU" sz="28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28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отримано</a:t>
            </a:r>
            <a:r>
              <a:rPr lang="ru-RU" sz="28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опрацьовано</a:t>
            </a:r>
            <a:r>
              <a:rPr lang="ru-RU" sz="28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один запит на </a:t>
            </a:r>
            <a:r>
              <a:rPr lang="ru-RU" sz="2800" dirty="0" err="1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28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публічної</a:t>
            </a:r>
            <a:r>
              <a:rPr lang="ru-RU" sz="28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8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</a:t>
            </a:r>
            <a:r>
              <a:rPr lang="uk-UA" sz="28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скарження рішень, дій чи бездіяльності Вінницького апеляційного суду як розпорядника публічної інформації не встановлено.</a:t>
            </a:r>
            <a:endParaRPr lang="ru-RU" sz="2800" dirty="0">
              <a:solidFill>
                <a:schemeClr val="accent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marL="0" indent="0">
              <a:buNone/>
            </a:pPr>
            <a:r>
              <a:rPr lang="ru-RU" sz="1600" dirty="0"/>
              <a:t>  </a:t>
            </a:r>
            <a:r>
              <a:rPr lang="ru-RU" sz="1600" dirty="0">
                <a:solidFill>
                  <a:schemeClr val="tx1"/>
                </a:solidFill>
              </a:rPr>
              <a:t>Начальник </a:t>
            </a:r>
            <a:r>
              <a:rPr lang="ru-RU" sz="1600" dirty="0" err="1">
                <a:solidFill>
                  <a:schemeClr val="tx1"/>
                </a:solidFill>
              </a:rPr>
              <a:t>відділу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діловодства</a:t>
            </a:r>
            <a:r>
              <a:rPr lang="ru-RU" sz="1600" dirty="0">
                <a:solidFill>
                  <a:schemeClr val="tx1"/>
                </a:solidFill>
              </a:rPr>
              <a:t> та 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</a:rPr>
              <a:t>  </a:t>
            </a:r>
            <a:r>
              <a:rPr lang="ru-RU" sz="1600" dirty="0" err="1">
                <a:solidFill>
                  <a:schemeClr val="tx1"/>
                </a:solidFill>
              </a:rPr>
              <a:t>обліку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зверн</a:t>
            </a:r>
            <a:r>
              <a:rPr lang="en-US" sz="1600">
                <a:solidFill>
                  <a:schemeClr val="tx1"/>
                </a:solidFill>
              </a:rPr>
              <a:t>e</a:t>
            </a:r>
            <a:r>
              <a:rPr lang="ru-RU" sz="1600">
                <a:solidFill>
                  <a:schemeClr val="tx1"/>
                </a:solidFill>
              </a:rPr>
              <a:t>нь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громадян</a:t>
            </a:r>
            <a:r>
              <a:rPr lang="ru-RU" sz="1600" dirty="0">
                <a:solidFill>
                  <a:schemeClr val="tx1"/>
                </a:solidFill>
              </a:rPr>
              <a:t> – </a:t>
            </a:r>
            <a:r>
              <a:rPr lang="ru-RU" sz="1600" dirty="0" err="1">
                <a:solidFill>
                  <a:schemeClr val="tx1"/>
                </a:solidFill>
              </a:rPr>
              <a:t>канцелярії</a:t>
            </a:r>
            <a:endParaRPr lang="ru-RU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</a:rPr>
              <a:t>  </a:t>
            </a:r>
            <a:r>
              <a:rPr lang="ru-RU" sz="1600" dirty="0" err="1">
                <a:solidFill>
                  <a:schemeClr val="tx1"/>
                </a:solidFill>
              </a:rPr>
              <a:t>Вінницького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апеляційного</a:t>
            </a:r>
            <a:r>
              <a:rPr lang="ru-RU" sz="1600" dirty="0">
                <a:solidFill>
                  <a:schemeClr val="tx1"/>
                </a:solidFill>
              </a:rPr>
              <a:t> суду                                                    Тетяна ОЛІЙНИК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</a:rPr>
              <a:t>  12 липня 2022 року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32496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Сині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80FAF7-F941-4D3E-A3C3-283A611079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9220E13-D325-4A9E-AA7A-0D1409275EB9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a4f35948-e619-41b3-aa29-22878b09cfd2"/>
    <ds:schemaRef ds:uri="http://www.w3.org/XML/1998/namespace"/>
    <ds:schemaRef ds:uri="http://schemas.microsoft.com/office/2006/documentManagement/types"/>
    <ds:schemaRef ds:uri="http://purl.org/dc/terms/"/>
    <ds:schemaRef ds:uri="40262f94-9f35-4ac3-9a90-690165a166b7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2F2BE50-DDB3-465B-A26E-975A276D43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3439</TotalTime>
  <Words>166</Words>
  <Application>Microsoft Office PowerPoint</Application>
  <PresentationFormat>Довільний</PresentationFormat>
  <Paragraphs>15</Paragraphs>
  <Slides>2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9" baseType="lpstr">
      <vt:lpstr>Arial</vt:lpstr>
      <vt:lpstr>Calibri</vt:lpstr>
      <vt:lpstr>Franklin Gothic Medium</vt:lpstr>
      <vt:lpstr>Times New Roman</vt:lpstr>
      <vt:lpstr>Trebuchet MS</vt:lpstr>
      <vt:lpstr>Wingdings 3</vt:lpstr>
      <vt:lpstr>Грань</vt:lpstr>
      <vt:lpstr> Аналіз роботи  Вінницького апеляційного суду з  виконання вимог Закону України  від 13 січня 2011 року №2939-VI  «Про доступ до публічної інформації»  за ІІ квартал 2022 року   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Підсумки діяльності Вінницького апеляційного суду</dc:title>
  <dc:creator>Чорна-Гаража</dc:creator>
  <cp:lastModifiedBy>Чорна Надія Валеріївна</cp:lastModifiedBy>
  <cp:revision>808</cp:revision>
  <cp:lastPrinted>2021-01-26T08:33:19Z</cp:lastPrinted>
  <dcterms:created xsi:type="dcterms:W3CDTF">2021-01-13T07:10:30Z</dcterms:created>
  <dcterms:modified xsi:type="dcterms:W3CDTF">2022-07-13T07:24:58Z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