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5" r:id="rId4"/>
  </p:sldMasterIdLst>
  <p:notesMasterIdLst>
    <p:notesMasterId r:id="rId17"/>
  </p:notesMasterIdLst>
  <p:handoutMasterIdLst>
    <p:handoutMasterId r:id="rId18"/>
  </p:handoutMasterIdLst>
  <p:sldIdLst>
    <p:sldId id="279" r:id="rId5"/>
    <p:sldId id="365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4" r:id="rId15"/>
    <p:sldId id="375" r:id="rId16"/>
  </p:sldIdLst>
  <p:sldSz cx="12188825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за замовчуванням" id="{0112DFEF-45BF-48AA-AEC7-8DCDC9FD221A}">
          <p14:sldIdLst>
            <p14:sldId id="279"/>
            <p14:sldId id="365"/>
            <p14:sldId id="366"/>
            <p14:sldId id="367"/>
            <p14:sldId id="368"/>
            <p14:sldId id="369"/>
            <p14:sldId id="370"/>
            <p14:sldId id="371"/>
            <p14:sldId id="372"/>
            <p14:sldId id="373"/>
            <p14:sldId id="374"/>
            <p14:sldId id="375"/>
          </p14:sldIdLst>
        </p14:section>
        <p14:section name="Розділ без заголовка" id="{9398415F-CFF2-480D-8B5D-504567625ED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8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Чорна-Гаража" initials="Ч" lastIdx="2" clrIdx="0">
    <p:extLst>
      <p:ext uri="{19B8F6BF-5375-455C-9EA6-DF929625EA0E}">
        <p15:presenceInfo xmlns:p15="http://schemas.microsoft.com/office/powerpoint/2012/main" userId="Чорна-Гаража" providerId="None"/>
      </p:ext>
    </p:extLst>
  </p:cmAuthor>
  <p:cmAuthor id="2" name="Пользователь" initials="П" lastIdx="1" clrIdx="1">
    <p:extLst>
      <p:ext uri="{19B8F6BF-5375-455C-9EA6-DF929625EA0E}">
        <p15:presenceInfo xmlns:p15="http://schemas.microsoft.com/office/powerpoint/2012/main" userId="Пользова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7ACD"/>
    <a:srgbClr val="1979CB"/>
    <a:srgbClr val="FFFF00"/>
    <a:srgbClr val="F0F3F9"/>
    <a:srgbClr val="95BFE6"/>
    <a:srgbClr val="33ACE0"/>
    <a:srgbClr val="969696"/>
    <a:srgbClr val="E5F329"/>
    <a:srgbClr val="2AA6DD"/>
    <a:srgbClr val="2C8B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45" autoAdjust="0"/>
    <p:restoredTop sz="94706" autoAdjust="0"/>
  </p:normalViewPr>
  <p:slideViewPr>
    <p:cSldViewPr showGuides="1">
      <p:cViewPr varScale="1">
        <p:scale>
          <a:sx n="108" d="100"/>
          <a:sy n="108" d="100"/>
        </p:scale>
        <p:origin x="780" y="14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F85-4496-A1D6-8AD6B427BA3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F85-4496-A1D6-8AD6B427BA3F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F85-4496-A1D6-8AD6B427BA3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F85-4496-A1D6-8AD6B427BA3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F85-4496-A1D6-8AD6B427BA3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3F85-4496-A1D6-8AD6B427BA3F}"/>
              </c:ext>
            </c:extLst>
          </c:dPt>
          <c:dPt>
            <c:idx val="6"/>
            <c:bubble3D val="0"/>
            <c:spPr>
              <a:solidFill>
                <a:schemeClr val="bg2">
                  <a:lumMod val="9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6494-40F7-94C5-2E2350124DF3}"/>
              </c:ext>
            </c:extLst>
          </c:dPt>
          <c:dLbls>
            <c:dLbl>
              <c:idx val="5"/>
              <c:layout>
                <c:manualLayout>
                  <c:x val="1.5867568182123464E-2"/>
                  <c:y val="5.1470766210364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F85-4496-A1D6-8AD6B427BA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Поштовим зв'язком - 18</c:v>
                </c:pt>
                <c:pt idx="1">
                  <c:v>Соціальними мережами - 10</c:v>
                </c:pt>
                <c:pt idx="2">
                  <c:v> Особисто (з рук в руки) - 9</c:v>
                </c:pt>
                <c:pt idx="3">
                  <c:v>Електронною поштою - 6</c:v>
                </c:pt>
                <c:pt idx="4">
                  <c:v>Через уповноважену особу - 6</c:v>
                </c:pt>
                <c:pt idx="5">
                  <c:v>"Гаряча лінія" - 3</c:v>
                </c:pt>
                <c:pt idx="6">
                  <c:v>Від інших установ, оранізацій - 1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0.34</c:v>
                </c:pt>
                <c:pt idx="1">
                  <c:v>0.19</c:v>
                </c:pt>
                <c:pt idx="2">
                  <c:v>0.17</c:v>
                </c:pt>
                <c:pt idx="3">
                  <c:v>0.11</c:v>
                </c:pt>
                <c:pt idx="4">
                  <c:v>0.11</c:v>
                </c:pt>
                <c:pt idx="5">
                  <c:v>0.06</c:v>
                </c:pt>
                <c:pt idx="6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75-4D34-8AD6-33A9F2FC60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9649248835173869"/>
          <c:w val="0.94752474341182635"/>
          <c:h val="0.203507511648261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3890021733072428E-2"/>
          <c:y val="8.0805277706327963E-2"/>
          <c:w val="0.93188696515045988"/>
          <c:h val="0.7977056758528995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7B8-4F92-9AA6-31061F5DBD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7B8-4F92-9AA6-31061F5DBDB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Кількість звернень громадян у ІІ півріччі  2022 року - 53</c:v>
                </c:pt>
                <c:pt idx="1">
                  <c:v>Кількість звернень громадян у ІІ півріччі 2021 року - 60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0.47</c:v>
                </c:pt>
                <c:pt idx="1">
                  <c:v>0.53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06-4795-A978-2EE8B69EE4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871403004756746"/>
          <c:w val="0.92906232128389066"/>
          <c:h val="0.112859699524325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D0C-4ADF-9705-C7A9DFC7E79E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D0C-4ADF-9705-C7A9DFC7E7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</c:f>
              <c:strCache>
                <c:ptCount val="1"/>
                <c:pt idx="0">
                  <c:v>Первинне - 53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E-41F9-BB89-8EDE1B1BE8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layout>
        <c:manualLayout>
          <c:xMode val="edge"/>
          <c:yMode val="edge"/>
          <c:x val="0.33883127194317464"/>
          <c:y val="0.93318471150264348"/>
          <c:w val="0.32233735247673068"/>
          <c:h val="6.68152884973565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1B7ACD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867-468A-8002-BF7319D0D761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867-468A-8002-BF7319D0D76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Заяви (клопотання) - 38</c:v>
                </c:pt>
                <c:pt idx="1">
                  <c:v>Скарги - 15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0.72</c:v>
                </c:pt>
                <c:pt idx="1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F2-4674-A354-AF65BFEE05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26F-4F78-A347-A2B561FABC84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26F-4F78-A347-A2B561FABC8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26F-4F78-A347-A2B561FABC8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2"/>
                <c:pt idx="0">
                  <c:v>Індивідуальні - 46</c:v>
                </c:pt>
                <c:pt idx="1">
                  <c:v>Колективні -7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0.87</c:v>
                </c:pt>
                <c:pt idx="1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65-4F7A-A78E-FDABE51A7E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285847428432979E-2"/>
          <c:y val="0.88127371353583361"/>
          <c:w val="0.96670647830482759"/>
          <c:h val="0.118726286464166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33F-41FF-916E-0A111CC9D040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33F-41FF-916E-0A111CC9D04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Чоловіча - 38</c:v>
                </c:pt>
                <c:pt idx="1">
                  <c:v>Жіноча - 15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0.72</c:v>
                </c:pt>
                <c:pt idx="1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EC-49B6-AC51-AA51BC60B9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902666185704793"/>
          <c:y val="0.86601993701310387"/>
          <c:w val="0.45815736105885596"/>
          <c:h val="0.133980062986896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68D-4C4F-8004-EAAC3FB281B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68D-4C4F-8004-EAAC3FB281BD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68D-4C4F-8004-EAAC3FB281B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Листи - 34</c:v>
                </c:pt>
                <c:pt idx="1">
                  <c:v>Усні - 13</c:v>
                </c:pt>
                <c:pt idx="2">
                  <c:v>Електронні звернення - 6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0.64</c:v>
                </c:pt>
                <c:pt idx="1">
                  <c:v>0.25</c:v>
                </c:pt>
                <c:pt idx="2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AE-4464-8293-3F706C5C72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4539855463272567E-2"/>
          <c:y val="0.88983439608962933"/>
          <c:w val="0.91722165893646856"/>
          <c:h val="0.110165603910370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1218555247867623E-2"/>
          <c:y val="5.1693931554502588E-2"/>
          <c:w val="0.88268859283804035"/>
          <c:h val="0.801593473741012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D02-462A-B738-344375AF45E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D02-462A-B738-344375AF45E8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D02-462A-B738-344375AF45E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D02-462A-B738-344375AF45E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Пенсіонери - 10</c:v>
                </c:pt>
                <c:pt idx="1">
                  <c:v>Особи, що позбавленні волі - 6</c:v>
                </c:pt>
                <c:pt idx="2">
                  <c:v>Інші категорії - 37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0.19</c:v>
                </c:pt>
                <c:pt idx="1">
                  <c:v>0.11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A2-46AE-B21E-355B72333A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512572855869359E-2"/>
          <c:y val="0.85769169728374306"/>
          <c:w val="0.89487424621638822"/>
          <c:h val="0.142308302716257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0229823128305845E-2"/>
          <c:y val="3.8074466972653383E-2"/>
          <c:w val="0.89307139966989968"/>
          <c:h val="0.743916182438925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A39-4C22-AA0F-B472278B0D1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A39-4C22-AA0F-B472278B0D10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A39-4C22-AA0F-B472278B0D1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A39-4C22-AA0F-B472278B0D1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A39-4C22-AA0F-B472278B0D1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3A39-4C22-AA0F-B472278B0D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Вирішено позитивно (у тому числі частково) - 18</c:v>
                </c:pt>
                <c:pt idx="1">
                  <c:v>Відмовлено у задоволенні (дано роз'яснення) - 30</c:v>
                </c:pt>
                <c:pt idx="2">
                  <c:v>Звернення, що надіслано за належністю - 5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0.34</c:v>
                </c:pt>
                <c:pt idx="1">
                  <c:v>0.56999999999999995</c:v>
                </c:pt>
                <c:pt idx="2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59-4FAF-9F25-6BDEEDF244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layout>
        <c:manualLayout>
          <c:xMode val="edge"/>
          <c:yMode val="edge"/>
          <c:x val="2.5785844644491806E-2"/>
          <c:y val="0.81169889465616007"/>
          <c:w val="0.95949891732325332"/>
          <c:h val="0.188301105343839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1148585879147195E-2"/>
          <c:y val="2.9694349568351128E-2"/>
          <c:w val="0.887249979211575"/>
          <c:h val="0.7601338313207650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5B9-4F75-A90C-B2080543805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5B9-4F75-A90C-B2080543805B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5B9-4F75-A90C-B2080543805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5B9-4F75-A90C-B2080543805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5B9-4F75-A90C-B2080543805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05B9-4F75-A90C-B208054380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Поштовим зв'язком - 30</c:v>
                </c:pt>
                <c:pt idx="1">
                  <c:v>Усна відповідь - 13</c:v>
                </c:pt>
                <c:pt idx="2">
                  <c:v>Електронною поштою  - 5</c:v>
                </c:pt>
                <c:pt idx="3">
                  <c:v>Електронною поштою та поштовим зв'язком - 3</c:v>
                </c:pt>
                <c:pt idx="4">
                  <c:v>Доставлено кур'єром -  2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0.56999999999999995</c:v>
                </c:pt>
                <c:pt idx="1">
                  <c:v>0.24</c:v>
                </c:pt>
                <c:pt idx="2">
                  <c:v>0.1</c:v>
                </c:pt>
                <c:pt idx="3">
                  <c:v>0.06</c:v>
                </c:pt>
                <c:pt idx="4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0D-4771-B1E5-091FD31430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820289582673458E-2"/>
          <c:y val="0.81662392190406274"/>
          <c:w val="0.98146619453529593"/>
          <c:h val="0.183376078095937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6D3186A-9ECD-4E3E-AF58-32E2FFB9810B}" type="datetime1">
              <a:rPr lang="uk-UA" smtClean="0"/>
              <a:t>09.01.2023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4CBEF8-5CDE-472B-839B-B8BB0C881006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4AF6198-9EC1-44D2-8112-100108D56542}" type="datetime1">
              <a:rPr lang="uk-UA" noProof="0" smtClean="0"/>
              <a:t>09.01.2023</a:t>
            </a:fld>
            <a:endParaRPr lang="uk-UA" noProof="0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 dirty="0"/>
              <a:t>Зразки заголовків</a:t>
            </a:r>
          </a:p>
          <a:p>
            <a:pPr lvl="1" rtl="0"/>
            <a:r>
              <a:rPr lang="uk-UA" noProof="0" dirty="0"/>
              <a:t>Другий рівень</a:t>
            </a:r>
          </a:p>
          <a:p>
            <a:pPr lvl="2" rtl="0"/>
            <a:r>
              <a:rPr lang="uk-UA" noProof="0" dirty="0"/>
              <a:t>Третій рівень</a:t>
            </a:r>
          </a:p>
          <a:p>
            <a:pPr lvl="3" rtl="0"/>
            <a:r>
              <a:rPr lang="uk-UA" noProof="0" dirty="0"/>
              <a:t>Четвертий рівень</a:t>
            </a:r>
          </a:p>
          <a:p>
            <a:pPr lvl="4" rtl="0"/>
            <a:r>
              <a:rPr lang="uk-UA" noProof="0" dirty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BB98AFB-CB0D-4DFE-87B9-B4B0D0DE73C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0895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675" y="2404534"/>
            <a:ext cx="7764913" cy="1646302"/>
          </a:xfrm>
        </p:spPr>
        <p:txBody>
          <a:bodyPr anchor="b">
            <a:noAutofit/>
          </a:bodyPr>
          <a:lstStyle>
            <a:lvl1pPr algn="r">
              <a:defRPr sz="5398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675" y="4050834"/>
            <a:ext cx="776491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D8B5E9D-B199-47EB-A5C8-3D4C726523F4}" type="datetime1">
              <a:rPr lang="uk-UA" noProof="0" smtClean="0"/>
              <a:t>09.01.2023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92902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09.01.2023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85126855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09.01.2023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0" name="TextBox 19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799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68224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09.01.2023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3316815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09.01.2023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4" name="TextBox 23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733833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09.01.2023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513227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DF74C2C-6E2D-406A-8179-8BA6A9501D45}" type="datetime1">
              <a:rPr lang="uk-UA" noProof="0" smtClean="0"/>
              <a:t>09.01.2023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2651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0"/>
            <a:ext cx="130440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1" cy="5251450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B930DAE-E17C-48FD-9A0B-E17336683ACC}" type="datetime1">
              <a:rPr lang="uk-UA" noProof="0" smtClean="0"/>
              <a:t>09.01.2023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3364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09.01.2023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30293489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8"/>
            <a:ext cx="8594429" cy="1826581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09.01.2023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6650496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5" y="2160590"/>
            <a:ext cx="4182944" cy="3880773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09.01.2023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57051758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6"/>
            <a:ext cx="418453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8" y="2160983"/>
            <a:ext cx="418452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59" y="2737246"/>
            <a:ext cx="418452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D00ADE1-5949-422F-AFDB-956EF55F5896}" type="datetime1">
              <a:rPr lang="uk-UA" noProof="0" smtClean="0"/>
              <a:t>09.01.2023</a:t>
            </a:fld>
            <a:endParaRPr lang="uk-UA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4717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523E3F6-AACD-473A-A7DB-A488FF1FC95F}" type="datetime1">
              <a:rPr lang="uk-UA" noProof="0" smtClean="0"/>
              <a:t>09.01.2023</a:t>
            </a:fld>
            <a:endParaRPr lang="uk-UA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24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09.01.2023</a:t>
            </a:fld>
            <a:endParaRPr lang="uk-UA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77678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>
            <a:normAutofit/>
          </a:bodyPr>
          <a:lstStyle>
            <a:lvl1pPr>
              <a:defRPr sz="19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5"/>
            <a:ext cx="4512366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6926" indent="0">
              <a:buNone/>
              <a:defRPr sz="1400"/>
            </a:lvl2pPr>
            <a:lvl3pPr marL="913852" indent="0">
              <a:buNone/>
              <a:defRPr sz="1200"/>
            </a:lvl3pPr>
            <a:lvl4pPr marL="1370778" indent="0">
              <a:buNone/>
              <a:defRPr sz="1000"/>
            </a:lvl4pPr>
            <a:lvl5pPr marL="1827703" indent="0">
              <a:buNone/>
              <a:defRPr sz="1000"/>
            </a:lvl5pPr>
            <a:lvl6pPr marL="2284628" indent="0">
              <a:buNone/>
              <a:defRPr sz="1000"/>
            </a:lvl6pPr>
            <a:lvl7pPr marL="2741554" indent="0">
              <a:buNone/>
              <a:defRPr sz="1000"/>
            </a:lvl7pPr>
            <a:lvl8pPr marL="3198480" indent="0">
              <a:buNone/>
              <a:defRPr sz="1000"/>
            </a:lvl8pPr>
            <a:lvl9pPr marL="3655406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09.01.2023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18731168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8" y="609600"/>
            <a:ext cx="859442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09.01.2023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67086360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8" y="2160590"/>
            <a:ext cx="85944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57" y="6041363"/>
            <a:ext cx="911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4BC0183-BFBF-4CE9-BCFA-97A9D207D2AB}" type="datetime1">
              <a:rPr lang="uk-UA" noProof="0" smtClean="0"/>
              <a:t>09.01.2023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158" y="6041363"/>
            <a:ext cx="6295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426" y="6041363"/>
            <a:ext cx="68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41273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77788" y="1645256"/>
            <a:ext cx="9289032" cy="4088000"/>
          </a:xfrm>
        </p:spPr>
        <p:txBody>
          <a:bodyPr rtlCol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Аналіз роботи </a:t>
            </a:r>
            <a:b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Вінницького апеляційного суду з виконання вимог Закону України</a:t>
            </a:r>
            <a:br>
              <a:rPr lang="ru-RU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 2 жовтня 1996 року № 393/96-ВР «Про звернення громадян» </a:t>
            </a:r>
            <a:br>
              <a:rPr lang="ru-RU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3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</a:t>
            </a:r>
            <a:r>
              <a:rPr lang="ru-RU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</a:t>
            </a:r>
            <a:r>
              <a:rPr lang="ru-RU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 </a:t>
            </a:r>
            <a:r>
              <a:rPr lang="ru-RU" sz="36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півріччі</a:t>
            </a:r>
            <a:r>
              <a:rPr lang="ru-RU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2022 року</a:t>
            </a:r>
            <a:b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uk-UA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uk-UA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звітний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Вінницького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апеляційного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суду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надійшло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53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звернень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відсоткове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наведена в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презентації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BFAE99D-CF00-4F57-9F00-FB44A3D1F206}"/>
              </a:ext>
            </a:extLst>
          </p:cNvPr>
          <p:cNvSpPr txBox="1"/>
          <p:nvPr/>
        </p:nvSpPr>
        <p:spPr>
          <a:xfrm>
            <a:off x="0" y="116632"/>
            <a:ext cx="9478788" cy="1528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ПОГОДЖЕНО</a:t>
            </a:r>
            <a:r>
              <a:rPr lang="uk-UA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                 	                                                                              </a:t>
            </a: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Розмістити в «Підсумки роботи»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Голова суду </a:t>
            </a:r>
          </a:p>
          <a:p>
            <a:pPr>
              <a:spcAft>
                <a:spcPts val="10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Вінницького апеляційного суду 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 Сергій МЕДВЕЦЬКИЙ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«09</a:t>
            </a:r>
            <a:r>
              <a:rPr lang="uk-UA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січня</a:t>
            </a: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2023 року                  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28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80505F-7DFF-4B05-8CE7-85296D090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124744"/>
          </a:xfrm>
        </p:spPr>
        <p:txBody>
          <a:bodyPr>
            <a:norm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способом </a:t>
            </a:r>
            <a:r>
              <a:rPr lang="ru-RU" sz="3200" dirty="0" err="1"/>
              <a:t>отримання</a:t>
            </a:r>
            <a:r>
              <a:rPr lang="ru-RU" sz="3200" dirty="0"/>
              <a:t> </a:t>
            </a:r>
            <a:r>
              <a:rPr lang="ru-RU" sz="3200" dirty="0" err="1"/>
              <a:t>відповіді</a:t>
            </a:r>
            <a:endParaRPr lang="ru-RU" sz="32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35110FB-D9C1-44B9-98D0-F1657ECEA18A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9732548C-2054-48D3-873B-AAC1A9370B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5287816"/>
              </p:ext>
            </p:extLst>
          </p:nvPr>
        </p:nvGraphicFramePr>
        <p:xfrm>
          <a:off x="0" y="908720"/>
          <a:ext cx="10630916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98290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2328A-47B2-474E-9987-1B6AF37D7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484784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Порівняльна</a:t>
            </a:r>
            <a:r>
              <a:rPr lang="ru-RU" dirty="0"/>
              <a:t> </a:t>
            </a:r>
            <a:r>
              <a:rPr lang="ru-RU" dirty="0" err="1"/>
              <a:t>діаграма</a:t>
            </a:r>
            <a:r>
              <a:rPr lang="ru-RU" dirty="0"/>
              <a:t> з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звернень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у </a:t>
            </a:r>
            <a:r>
              <a:rPr lang="ru-RU" dirty="0" err="1"/>
              <a:t>звітному</a:t>
            </a:r>
            <a:r>
              <a:rPr lang="ru-RU" dirty="0"/>
              <a:t> </a:t>
            </a:r>
            <a:r>
              <a:rPr lang="ru-RU" dirty="0" err="1"/>
              <a:t>періоді</a:t>
            </a:r>
            <a:r>
              <a:rPr lang="ru-RU" dirty="0"/>
              <a:t> 2022 року з </a:t>
            </a:r>
            <a:r>
              <a:rPr lang="ru-RU" dirty="0" err="1"/>
              <a:t>відповідним</a:t>
            </a:r>
            <a:r>
              <a:rPr lang="ru-RU" dirty="0"/>
              <a:t> </a:t>
            </a:r>
            <a:r>
              <a:rPr lang="ru-RU" dirty="0" err="1"/>
              <a:t>періодом</a:t>
            </a:r>
            <a:r>
              <a:rPr lang="ru-RU" dirty="0"/>
              <a:t> 2021 року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138284"/>
              </p:ext>
            </p:extLst>
          </p:nvPr>
        </p:nvGraphicFramePr>
        <p:xfrm>
          <a:off x="66144" y="1196752"/>
          <a:ext cx="10492764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35110FB-D9C1-44B9-98D0-F1657ECEA18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378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A56FE2-7767-4B5A-AC3F-979B4F4FB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158" y="620688"/>
            <a:ext cx="8594429" cy="2808312"/>
          </a:xfrm>
        </p:spPr>
        <p:txBody>
          <a:bodyPr>
            <a:normAutofit fontScale="90000"/>
          </a:bodyPr>
          <a:lstStyle/>
          <a:p>
            <a:r>
              <a:rPr lang="uk-UA" dirty="0"/>
              <a:t>Упродовж звітного періоду оскарження до суду рішень, ухвалених Вінницьким апеляційним судом за результатами розгляду звернень громадян, не встановлено.</a:t>
            </a: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r>
              <a:rPr lang="uk-UA" sz="1400" dirty="0">
                <a:solidFill>
                  <a:schemeClr val="tx1"/>
                </a:solidFill>
              </a:rPr>
              <a:t>Начальник відділу діловодства та обліку </a:t>
            </a:r>
            <a:br>
              <a:rPr lang="uk-UA" sz="1400" dirty="0">
                <a:solidFill>
                  <a:schemeClr val="tx1"/>
                </a:solidFill>
              </a:rPr>
            </a:br>
            <a:r>
              <a:rPr lang="uk-UA" sz="1400" dirty="0">
                <a:solidFill>
                  <a:schemeClr val="tx1"/>
                </a:solidFill>
              </a:rPr>
              <a:t>звернень громадян – канцелярії</a:t>
            </a:r>
            <a:br>
              <a:rPr lang="uk-UA" sz="1400" dirty="0">
                <a:solidFill>
                  <a:schemeClr val="tx1"/>
                </a:solidFill>
              </a:rPr>
            </a:br>
            <a:r>
              <a:rPr lang="uk-UA" sz="1400" dirty="0">
                <a:solidFill>
                  <a:schemeClr val="tx1"/>
                </a:solidFill>
              </a:rPr>
              <a:t>Вінницького апеляційного суду                                                  Тетяна ОЛІЙНИК</a:t>
            </a:r>
            <a:br>
              <a:rPr lang="uk-UA" sz="1400" dirty="0">
                <a:solidFill>
                  <a:schemeClr val="tx1"/>
                </a:solidFill>
              </a:rPr>
            </a:br>
            <a:br>
              <a:rPr lang="uk-UA" sz="1400" dirty="0">
                <a:solidFill>
                  <a:schemeClr val="tx1"/>
                </a:solidFill>
              </a:rPr>
            </a:br>
            <a:r>
              <a:rPr lang="uk-UA" sz="1100" dirty="0">
                <a:solidFill>
                  <a:schemeClr val="tx1"/>
                </a:solidFill>
              </a:rPr>
              <a:t>09.01.2023</a:t>
            </a:r>
            <a:endParaRPr lang="uk-UA" sz="1100" dirty="0"/>
          </a:p>
        </p:txBody>
      </p:sp>
    </p:spTree>
    <p:extLst>
      <p:ext uri="{BB962C8B-B14F-4D97-AF65-F5344CB8AC3E}">
        <p14:creationId xmlns:p14="http://schemas.microsoft.com/office/powerpoint/2010/main" val="1656165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4190EC-25CF-4E2D-A5EA-534EC7675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8902724" cy="1196752"/>
          </a:xfrm>
        </p:spPr>
        <p:txBody>
          <a:bodyPr>
            <a:norm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формою </a:t>
            </a:r>
            <a:r>
              <a:rPr lang="ru-RU" sz="3200" dirty="0" err="1"/>
              <a:t>надходження</a:t>
            </a:r>
            <a:endParaRPr lang="ru-RU" sz="32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0BD6C67-896C-485E-A3F8-24AC6ECD8F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0310961"/>
              </p:ext>
            </p:extLst>
          </p:nvPr>
        </p:nvGraphicFramePr>
        <p:xfrm>
          <a:off x="-5173" y="908720"/>
          <a:ext cx="10348057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3736502-A381-41AD-99D0-3F0C82BAE291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867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36D993-3C77-4E6E-B689-A59CD9953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052736"/>
          </a:xfrm>
        </p:spPr>
        <p:txBody>
          <a:bodyPr>
            <a:no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</a:t>
            </a:r>
            <a:r>
              <a:rPr lang="ru-RU" sz="3200" dirty="0" err="1"/>
              <a:t>ознакою</a:t>
            </a:r>
            <a:r>
              <a:rPr lang="ru-RU" sz="3200" dirty="0"/>
              <a:t> </a:t>
            </a:r>
            <a:r>
              <a:rPr lang="ru-RU" sz="3200" dirty="0" err="1"/>
              <a:t>надходження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541B0392-488D-4659-B35A-D84D02778F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6650006"/>
              </p:ext>
            </p:extLst>
          </p:nvPr>
        </p:nvGraphicFramePr>
        <p:xfrm>
          <a:off x="117748" y="1196752"/>
          <a:ext cx="9685279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2469D92-1822-45A0-87B3-E39872D3A79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648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79B1AA-6BAC-465F-ABE6-D7DF548FF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692696"/>
          </a:xfrm>
        </p:spPr>
        <p:txBody>
          <a:bodyPr>
            <a:norm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видами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601F5FBF-C774-4685-8BC6-6D6EB3092F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6121510"/>
              </p:ext>
            </p:extLst>
          </p:nvPr>
        </p:nvGraphicFramePr>
        <p:xfrm>
          <a:off x="0" y="620688"/>
          <a:ext cx="9766819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43259F7-AA20-4B7F-9DE1-EEEDB6A9896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293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E8200F-1A21-484E-949D-2750C3DF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692696"/>
          </a:xfrm>
        </p:spPr>
        <p:txBody>
          <a:bodyPr>
            <a:normAutofit/>
          </a:bodyPr>
          <a:lstStyle/>
          <a:p>
            <a:r>
              <a:rPr lang="uk-UA" sz="3200" dirty="0"/>
              <a:t>Класифікація звернень громадян за суб’єктом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F23AA895-F203-40C7-B238-F06C87DD25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9228782"/>
              </p:ext>
            </p:extLst>
          </p:nvPr>
        </p:nvGraphicFramePr>
        <p:xfrm>
          <a:off x="0" y="692696"/>
          <a:ext cx="9982843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1658B83-F3E5-46EF-B9C7-031875100AE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447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17B26F-4CBB-41FF-A795-180BE320A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2" y="-14917"/>
            <a:ext cx="9271587" cy="923637"/>
          </a:xfrm>
        </p:spPr>
        <p:txBody>
          <a:bodyPr>
            <a:no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</a:t>
            </a:r>
            <a:r>
              <a:rPr lang="ru-RU" sz="3200" dirty="0" err="1"/>
              <a:t>статтю</a:t>
            </a:r>
            <a:r>
              <a:rPr lang="ru-RU" sz="3200" dirty="0"/>
              <a:t> </a:t>
            </a:r>
            <a:r>
              <a:rPr lang="ru-RU" sz="3200" dirty="0" err="1"/>
              <a:t>авторів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64075DB8-9EF0-47FF-818A-BBDD95B10C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0863750"/>
              </p:ext>
            </p:extLst>
          </p:nvPr>
        </p:nvGraphicFramePr>
        <p:xfrm>
          <a:off x="0" y="764704"/>
          <a:ext cx="10054851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8598FEB-0A96-4F4C-9E0A-88C5063DD7F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276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0E4243-95A6-45F8-99D0-8CDDD4438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08720"/>
          </a:xfrm>
        </p:spPr>
        <p:txBody>
          <a:bodyPr>
            <a:normAutofit/>
          </a:bodyPr>
          <a:lstStyle/>
          <a:p>
            <a:r>
              <a:rPr lang="uk-UA" sz="3200" dirty="0"/>
              <a:t>Класифікація звернень громадян за їх типом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1652BE25-11CB-4128-AF0E-55C657EA63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605813"/>
              </p:ext>
            </p:extLst>
          </p:nvPr>
        </p:nvGraphicFramePr>
        <p:xfrm>
          <a:off x="1" y="1052736"/>
          <a:ext cx="9271000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22669BC-6958-4EF7-B5A4-CEA13219689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026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E50AAA-D039-4920-852F-F9E772E3A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052736"/>
          </a:xfrm>
        </p:spPr>
        <p:txBody>
          <a:bodyPr>
            <a:normAutofit fontScale="90000"/>
          </a:bodyPr>
          <a:lstStyle/>
          <a:p>
            <a:r>
              <a:rPr lang="uk-UA" sz="3200" dirty="0"/>
              <a:t>Класифікація звернень громадян за їх соціальним станом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A528EBD9-D6FF-4935-8A15-1D27370E8E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3403490"/>
              </p:ext>
            </p:extLst>
          </p:nvPr>
        </p:nvGraphicFramePr>
        <p:xfrm>
          <a:off x="40850" y="908720"/>
          <a:ext cx="9910835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A6A11EC-51AD-48F0-984E-2435C2E373E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466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158DA-4570-4714-B386-D6A310470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268760"/>
          </a:xfrm>
        </p:spPr>
        <p:txBody>
          <a:bodyPr>
            <a:norm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результатами </a:t>
            </a:r>
            <a:r>
              <a:rPr lang="ru-RU" sz="3200" dirty="0" err="1"/>
              <a:t>їх</a:t>
            </a:r>
            <a:r>
              <a:rPr lang="ru-RU" sz="3200" dirty="0"/>
              <a:t> </a:t>
            </a:r>
            <a:r>
              <a:rPr lang="ru-RU" sz="3200" dirty="0" err="1"/>
              <a:t>розгляду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EB408790-91CE-47B6-98E2-836948C556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6837862"/>
              </p:ext>
            </p:extLst>
          </p:nvPr>
        </p:nvGraphicFramePr>
        <p:xfrm>
          <a:off x="0" y="908720"/>
          <a:ext cx="10342884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650A73E-1D87-4EF0-B5FC-C4F60FF03BA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85832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Сині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220E13-D325-4A9E-AA7A-0D1409275EB9}">
  <ds:schemaRefs>
    <ds:schemaRef ds:uri="http://schemas.microsoft.com/office/2006/metadata/properties"/>
    <ds:schemaRef ds:uri="40262f94-9f35-4ac3-9a90-690165a166b7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documentManagement/types"/>
    <ds:schemaRef ds:uri="a4f35948-e619-41b3-aa29-22878b09cfd2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2F2BE50-DDB3-465B-A26E-975A276D43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80FAF7-F941-4D3E-A3C3-283A611079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3582</TotalTime>
  <Words>202</Words>
  <Application>Microsoft Office PowerPoint</Application>
  <PresentationFormat>Довільний</PresentationFormat>
  <Paragraphs>19</Paragraphs>
  <Slides>12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9" baseType="lpstr">
      <vt:lpstr>Arial</vt:lpstr>
      <vt:lpstr>Calibri</vt:lpstr>
      <vt:lpstr>Franklin Gothic Medium</vt:lpstr>
      <vt:lpstr>Times New Roman</vt:lpstr>
      <vt:lpstr>Trebuchet MS</vt:lpstr>
      <vt:lpstr>Wingdings 3</vt:lpstr>
      <vt:lpstr>Грань</vt:lpstr>
      <vt:lpstr>Аналіз роботи  Вінницького апеляційного суду з виконання вимог Закону України від 2 жовтня 1996 року № 393/96-ВР «Про звернення громадян»  у ІІ півріччі 2022 року   За звітний період до Вінницького апеляційного суду надійшло 53 звернень громадян, відсоткове значення та класифікація яких наведена в презентації:</vt:lpstr>
      <vt:lpstr>Класифікація звернень громадян за формою надходження</vt:lpstr>
      <vt:lpstr>Класифікація звернень громадян за ознакою надходження</vt:lpstr>
      <vt:lpstr>Класифікація звернень громадян за видами</vt:lpstr>
      <vt:lpstr>Класифікація звернень громадян за суб’єктом</vt:lpstr>
      <vt:lpstr>Класифікація звернень громадян за статтю авторів звернень</vt:lpstr>
      <vt:lpstr>Класифікація звернень громадян за їх типом</vt:lpstr>
      <vt:lpstr>Класифікація звернень громадян за їх соціальним станом</vt:lpstr>
      <vt:lpstr>Класифікація звернень громадян за результатами їх розгляду</vt:lpstr>
      <vt:lpstr>Класифікація звернень громадян за способом отримання відповіді</vt:lpstr>
      <vt:lpstr>Порівняльна діаграма з надходження звернень громадян у звітному періоді 2022 року з відповідним періодом 2021 року</vt:lpstr>
      <vt:lpstr>Упродовж звітного періоду оскарження до суду рішень, ухвалених Вінницьким апеляційним судом за результатами розгляду звернень громадян, не встановлено.     Начальник відділу діловодства та обліку  звернень громадян – канцелярії Вінницького апеляційного суду                                                  Тетяна ОЛІЙНИК  09.01.2023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Підсумки діяльності Вінницького апеляційного суду</dc:title>
  <dc:creator>Чорна-Гаража</dc:creator>
  <cp:lastModifiedBy>Олійник Тетяна Павлівна</cp:lastModifiedBy>
  <cp:revision>819</cp:revision>
  <cp:lastPrinted>2022-07-12T12:52:36Z</cp:lastPrinted>
  <dcterms:created xsi:type="dcterms:W3CDTF">2021-01-13T07:10:30Z</dcterms:created>
  <dcterms:modified xsi:type="dcterms:W3CDTF">2023-01-09T06:47:26Z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