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68" d="100"/>
          <a:sy n="68" d="100"/>
        </p:scale>
        <p:origin x="87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Електронною поштою - 56</c:v>
                </c:pt>
                <c:pt idx="1">
                  <c:v>Поштовим зв'язком - 42</c:v>
                </c:pt>
                <c:pt idx="2">
                  <c:v>Особисто (з рук в руки) - 39</c:v>
                </c:pt>
                <c:pt idx="3">
                  <c:v>Засобами телефонного зв'язку та соціальними мережами - 10</c:v>
                </c:pt>
                <c:pt idx="4">
                  <c:v>Від інших установ, оранізацій - 2</c:v>
                </c:pt>
                <c:pt idx="5">
                  <c:v>Через уповноважену особу - 1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0.37</c:v>
                </c:pt>
                <c:pt idx="1">
                  <c:v>0.28000000000000003</c:v>
                </c:pt>
                <c:pt idx="2">
                  <c:v>0.26</c:v>
                </c:pt>
                <c:pt idx="3">
                  <c:v>0.06</c:v>
                </c:pt>
                <c:pt idx="4">
                  <c:v>0.02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952374621146724E-2"/>
          <c:y val="0.85699674951235882"/>
          <c:w val="0.97426371492760599"/>
          <c:h val="0.143003250487641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за 2021 рік - 150</c:v>
                </c:pt>
                <c:pt idx="1">
                  <c:v>Кількість звернень громадян за 2020 рік - 117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944074707072118"/>
          <c:w val="1"/>
          <c:h val="0.11055925292927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Первинне - 144</c:v>
                </c:pt>
                <c:pt idx="1">
                  <c:v>Повторне - 6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- 122</c:v>
                </c:pt>
                <c:pt idx="1">
                  <c:v>Скарги - 28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- 123</c:v>
                </c:pt>
                <c:pt idx="1">
                  <c:v>Колективні -26</c:v>
                </c:pt>
                <c:pt idx="2">
                  <c:v>Анонімні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0.17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- 109</c:v>
                </c:pt>
                <c:pt idx="1">
                  <c:v>Жіноча - 41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0.73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- 79</c:v>
                </c:pt>
                <c:pt idx="1">
                  <c:v>Електронні звернення - 60</c:v>
                </c:pt>
                <c:pt idx="2">
                  <c:v>Усні - 11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0.53</c:v>
                </c:pt>
                <c:pt idx="1">
                  <c:v>0.4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Пенсіонери - 42</c:v>
                </c:pt>
                <c:pt idx="1">
                  <c:v>Особи з інвалідністю - 8</c:v>
                </c:pt>
                <c:pt idx="2">
                  <c:v>Особи, що позбавленні волі - 7</c:v>
                </c:pt>
                <c:pt idx="3">
                  <c:v>Інші категорії - 93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0.05</c:v>
                </c:pt>
                <c:pt idx="2">
                  <c:v>0.04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2572855869359E-2"/>
          <c:y val="0.85769169728374306"/>
          <c:w val="0.89487424621638822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Вирішено позитивно (у тому числі частково) - 22</c:v>
                </c:pt>
                <c:pt idx="1">
                  <c:v>Відмовлено у задоволенні (дано роз'яснення) - 79</c:v>
                </c:pt>
                <c:pt idx="2">
                  <c:v>Звернення, що повернуто авторові - 26</c:v>
                </c:pt>
                <c:pt idx="3">
                  <c:v>Звернення, що надіслано за належністю - 15</c:v>
                </c:pt>
                <c:pt idx="4">
                  <c:v>Звернення, що не підлягає розгляду - 6</c:v>
                </c:pt>
                <c:pt idx="5">
                  <c:v>Передано для розгляду в процесуальному порядку - 2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0.15</c:v>
                </c:pt>
                <c:pt idx="1">
                  <c:v>0.53</c:v>
                </c:pt>
                <c:pt idx="2">
                  <c:v>0.17</c:v>
                </c:pt>
                <c:pt idx="3">
                  <c:v>0.1</c:v>
                </c:pt>
                <c:pt idx="4">
                  <c:v>0.04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52714001313553E-5"/>
          <c:y val="0.10162462656473041"/>
          <c:w val="0.99202203655935228"/>
          <c:h val="0.66516722783702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Поштовим зв'язком - 87</c:v>
                </c:pt>
                <c:pt idx="1">
                  <c:v>Електронною поштою  - 47</c:v>
                </c:pt>
                <c:pt idx="2">
                  <c:v>Усна відповідь - 5</c:v>
                </c:pt>
                <c:pt idx="3">
                  <c:v>Доставлено кур'єром - 5</c:v>
                </c:pt>
                <c:pt idx="4">
                  <c:v>Електронною поштою та поштовим зв'язком - 3</c:v>
                </c:pt>
                <c:pt idx="5">
                  <c:v> Нарочно - 1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0.59</c:v>
                </c:pt>
                <c:pt idx="1">
                  <c:v>0.32</c:v>
                </c:pt>
                <c:pt idx="2">
                  <c:v>0.03</c:v>
                </c:pt>
                <c:pt idx="3">
                  <c:v>0.03</c:v>
                </c:pt>
                <c:pt idx="4">
                  <c:v>0.02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782958216639941E-2"/>
          <c:y val="0.81662392190406274"/>
          <c:w val="0.9581361682043491"/>
          <c:h val="0.170085201149224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1-13T21:44:57.430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18.01.2022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18.01.2022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196752"/>
            <a:ext cx="9289032" cy="54006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2021 рік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1355018" y="0"/>
            <a:ext cx="94787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346908"/>
              </p:ext>
            </p:extLst>
          </p:nvPr>
        </p:nvGraphicFramePr>
        <p:xfrm>
          <a:off x="0" y="908720"/>
          <a:ext cx="9767405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2021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2020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234560"/>
              </p:ext>
            </p:extLst>
          </p:nvPr>
        </p:nvGraphicFramePr>
        <p:xfrm>
          <a:off x="66144" y="1460748"/>
          <a:ext cx="92252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F06C1BA-C961-49FA-B732-CD059E643B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820" y="5229200"/>
            <a:ext cx="669674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853393"/>
              </p:ext>
            </p:extLst>
          </p:nvPr>
        </p:nvGraphicFramePr>
        <p:xfrm>
          <a:off x="-5172" y="980728"/>
          <a:ext cx="1092412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56002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95197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572737"/>
              </p:ext>
            </p:extLst>
          </p:nvPr>
        </p:nvGraphicFramePr>
        <p:xfrm>
          <a:off x="0" y="692696"/>
          <a:ext cx="9982843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239721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043856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14911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25412"/>
              </p:ext>
            </p:extLst>
          </p:nvPr>
        </p:nvGraphicFramePr>
        <p:xfrm>
          <a:off x="0" y="1124744"/>
          <a:ext cx="9838827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20E13-D325-4A9E-AA7A-0D1409275EB9}">
  <ds:schemaRefs>
    <ds:schemaRef ds:uri="a4f35948-e619-41b3-aa29-22878b09cfd2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40262f94-9f35-4ac3-9a90-690165a166b7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3288</TotalTime>
  <Words>124</Words>
  <Application>Microsoft Office PowerPoint</Application>
  <PresentationFormat>Довільний</PresentationFormat>
  <Paragraphs>14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 за 2021 рік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2021 року з відповідним періодом 2020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794</cp:revision>
  <cp:lastPrinted>2021-01-26T08:33:19Z</cp:lastPrinted>
  <dcterms:created xsi:type="dcterms:W3CDTF">2021-01-13T07:10:30Z</dcterms:created>
  <dcterms:modified xsi:type="dcterms:W3CDTF">2022-01-18T06:12:10Z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