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2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- 5</c:v>
                </c:pt>
                <c:pt idx="1">
                  <c:v>Поштовим зв'язком - 5</c:v>
                </c:pt>
                <c:pt idx="2">
                  <c:v>Особисто (з рук в руки) - 1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Фізичні особи - 9</c:v>
                </c:pt>
                <c:pt idx="1">
                  <c:v>Юридичні особи - 2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75475294411732"/>
          <c:w val="0.99083801196938492"/>
          <c:h val="0.12452470558826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Задоволено - 10</c:v>
                </c:pt>
                <c:pt idx="1">
                  <c:v>Направлено за належністю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9281610734573911"/>
          <c:h val="0.13386080408409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- 6</c:v>
                </c:pt>
                <c:pt idx="1">
                  <c:v>Експедитором суду - 3</c:v>
                </c:pt>
                <c:pt idx="2">
                  <c:v>Електронною поштою та поштовим зв'язком - 2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0.27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097145032665753"/>
          <c:w val="0.99387472922474496"/>
          <c:h val="0.16612347950498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1979CB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2023 році - 11</c:v>
                </c:pt>
                <c:pt idx="1">
                  <c:v>Кількість запитів на інформацію в  2022 році - 9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07.04.2023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07.04.2023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40" y="1124744"/>
            <a:ext cx="9361040" cy="5733256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 квартал 2023 року</a:t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квітня 2023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за формою </a:t>
            </a:r>
            <a:r>
              <a:rPr lang="ru-RU" sz="2800" dirty="0" err="1"/>
              <a:t>надходження</a:t>
            </a:r>
            <a:endParaRPr lang="ru-RU" sz="2800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96641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суб'єктів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доступу до </a:t>
            </a:r>
            <a:r>
              <a:rPr lang="ru-RU" sz="2800" dirty="0" err="1"/>
              <a:t>публічної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endParaRPr lang="ru-RU" sz="2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104887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результатами </a:t>
            </a:r>
            <a:r>
              <a:rPr lang="ru-RU" sz="2800" dirty="0" err="1"/>
              <a:t>розгляду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63575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способом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відповіді</a:t>
            </a:r>
            <a:r>
              <a:rPr lang="ru-RU" sz="2800" dirty="0"/>
              <a:t> на </a:t>
            </a:r>
            <a:r>
              <a:rPr lang="ru-RU" sz="2800" dirty="0" err="1"/>
              <a:t>запити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595338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/>
              <a:t>Порівняльна</a:t>
            </a:r>
            <a:r>
              <a:rPr lang="ru-RU" sz="2800" dirty="0"/>
              <a:t> </a:t>
            </a:r>
            <a:r>
              <a:rPr lang="ru-RU" sz="2800" dirty="0" err="1"/>
              <a:t>діаграма</a:t>
            </a:r>
            <a:r>
              <a:rPr lang="ru-RU" sz="2800" dirty="0"/>
              <a:t> з </a:t>
            </a:r>
            <a:r>
              <a:rPr lang="ru-RU" sz="2800" dirty="0" err="1"/>
              <a:t>надходження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у </a:t>
            </a:r>
            <a:r>
              <a:rPr lang="ru-RU" sz="2800" dirty="0" err="1"/>
              <a:t>звітному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 2023 року з </a:t>
            </a:r>
            <a:r>
              <a:rPr lang="ru-RU" sz="2800" dirty="0" err="1"/>
              <a:t>відповідним</a:t>
            </a:r>
            <a:r>
              <a:rPr lang="ru-RU" sz="2800" dirty="0"/>
              <a:t> </a:t>
            </a:r>
            <a:r>
              <a:rPr lang="ru-RU" sz="2800" dirty="0" err="1"/>
              <a:t>періодом</a:t>
            </a:r>
            <a:r>
              <a:rPr lang="ru-RU" sz="2800" dirty="0"/>
              <a:t> 2022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159450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800"/>
              </a:spcAft>
              <a:buNone/>
            </a:pPr>
            <a:endParaRPr lang="uk-UA" sz="3200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3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Упродовж звітного періоду оскарження рішень, дій чи бездіяльності Вінницького апеляційного суду, як розпорядника публічної інформації не встановлено.</a:t>
            </a:r>
            <a:endParaRPr lang="ru-RU" sz="3200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В. о. Н</a:t>
            </a:r>
            <a:r>
              <a:rPr lang="ru-RU" sz="1400" dirty="0">
                <a:solidFill>
                  <a:schemeClr val="tx1"/>
                </a:solidFill>
              </a:rPr>
              <a:t>ачальника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                          </a:t>
            </a:r>
            <a:r>
              <a:rPr lang="ru-RU" sz="1400" dirty="0" err="1">
                <a:solidFill>
                  <a:schemeClr val="tx1"/>
                </a:solidFill>
              </a:rPr>
              <a:t>Антоніна</a:t>
            </a:r>
            <a:r>
              <a:rPr lang="ru-RU" sz="1400" dirty="0">
                <a:solidFill>
                  <a:schemeClr val="tx1"/>
                </a:solidFill>
              </a:rPr>
              <a:t> ДЖАДАН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07 </a:t>
            </a:r>
            <a:r>
              <a:rPr lang="ru-RU" sz="1400" dirty="0" err="1">
                <a:solidFill>
                  <a:schemeClr val="tx1"/>
                </a:solidFill>
              </a:rPr>
              <a:t>квітня</a:t>
            </a:r>
            <a:r>
              <a:rPr lang="ru-RU" sz="1400" dirty="0">
                <a:solidFill>
                  <a:schemeClr val="tx1"/>
                </a:solidFill>
              </a:rPr>
              <a:t> 2023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3375</TotalTime>
  <Words>182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І квартал 2023 року   За звітний період до Вінницького апеляційного суду надійшло 11 запитів на отримання публічної інформації, відсоткове значення та класифікація яких подана нижче: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2023 року з відповідним періодом 2022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803</cp:revision>
  <cp:lastPrinted>2021-01-26T08:33:19Z</cp:lastPrinted>
  <dcterms:created xsi:type="dcterms:W3CDTF">2021-01-13T07:10:30Z</dcterms:created>
  <dcterms:modified xsi:type="dcterms:W3CDTF">2023-04-07T07:43:20Z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