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ACD"/>
    <a:srgbClr val="1979CB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409079791500959E-2"/>
          <c:y val="7.1261900599736444E-2"/>
          <c:w val="0.88481837701512467"/>
          <c:h val="0.74150216496786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494-40F7-94C5-2E2350124DF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8AD0-4F12-A0B5-212E122AE392}"/>
              </c:ext>
            </c:extLst>
          </c:dPt>
          <c:dLbls>
            <c:dLbl>
              <c:idx val="5"/>
              <c:layout>
                <c:manualLayout>
                  <c:x val="2.0776750649904616E-2"/>
                  <c:y val="4.7201342011134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85-4496-A1D6-8AD6B427BA3F}"/>
                </c:ext>
              </c:extLst>
            </c:dLbl>
            <c:dLbl>
              <c:idx val="6"/>
              <c:layout>
                <c:manualLayout>
                  <c:x val="1.4359555615126588E-2"/>
                  <c:y val="4.1180445364817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494-40F7-94C5-2E2350124DF3}"/>
                </c:ext>
              </c:extLst>
            </c:dLbl>
            <c:dLbl>
              <c:idx val="7"/>
              <c:layout>
                <c:manualLayout>
                  <c:x val="1.1663880475339478E-2"/>
                  <c:y val="3.8512055240297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AD0-4F12-A0B5-212E122AE3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Поштовим зв'язком - 34</c:v>
                </c:pt>
                <c:pt idx="1">
                  <c:v>Особисто (з рук в руки) - 26</c:v>
                </c:pt>
                <c:pt idx="2">
                  <c:v>Електронною поштою - 23</c:v>
                </c:pt>
                <c:pt idx="3">
                  <c:v>Соціальними мережами - 12</c:v>
                </c:pt>
                <c:pt idx="4">
                  <c:v>Через уповноважену особу - 8</c:v>
                </c:pt>
                <c:pt idx="5">
                  <c:v>"Гагяча лінія " - 3</c:v>
                </c:pt>
                <c:pt idx="6">
                  <c:v>Від інших установ, оранізацій - 2</c:v>
                </c:pt>
                <c:pt idx="7">
                  <c:v>На особистому прийомі - 1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0.31</c:v>
                </c:pt>
                <c:pt idx="1">
                  <c:v>0.24</c:v>
                </c:pt>
                <c:pt idx="2">
                  <c:v>0.21</c:v>
                </c:pt>
                <c:pt idx="3">
                  <c:v>0.11</c:v>
                </c:pt>
                <c:pt idx="4">
                  <c:v>7.0000000000000007E-2</c:v>
                </c:pt>
                <c:pt idx="5">
                  <c:v>0.03</c:v>
                </c:pt>
                <c:pt idx="6">
                  <c:v>0.02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649248835173869"/>
          <c:w val="0.94752474341182635"/>
          <c:h val="0.2035075116482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90021733072428E-2"/>
          <c:y val="8.0805277706327963E-2"/>
          <c:w val="0.93188696515045988"/>
          <c:h val="0.79770567585289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у  2022 році - 109</c:v>
                </c:pt>
                <c:pt idx="1">
                  <c:v>Кількість звернень громадян у 2021 році - 150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71403004756746"/>
          <c:w val="0.92906232128389066"/>
          <c:h val="0.11285969952432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Первинне - 107</c:v>
                </c:pt>
                <c:pt idx="1">
                  <c:v>Повторне - 2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33883127194317464"/>
          <c:y val="0.93318471150264348"/>
          <c:w val="0.32233735247673068"/>
          <c:h val="6.681528849735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B7AC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- 82</c:v>
                </c:pt>
                <c:pt idx="1">
                  <c:v>Скарги - 27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Індивідуальні - 85</c:v>
                </c:pt>
                <c:pt idx="1">
                  <c:v>Колективні - 22</c:v>
                </c:pt>
                <c:pt idx="2">
                  <c:v>Анонімні - 2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0.78</c:v>
                </c:pt>
                <c:pt idx="1">
                  <c:v>0.2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88127371353583361"/>
          <c:w val="0.96670647830482759"/>
          <c:h val="0.1187262864641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- 84</c:v>
                </c:pt>
                <c:pt idx="1">
                  <c:v>Жіноча - 25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0.77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2666185704793"/>
          <c:y val="0.86601993701310387"/>
          <c:w val="0.45815736105885596"/>
          <c:h val="0.1339800629868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- 70</c:v>
                </c:pt>
                <c:pt idx="1">
                  <c:v>Електронні звернення - 23</c:v>
                </c:pt>
                <c:pt idx="2">
                  <c:v>Усні - 16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</c:v>
                </c:pt>
                <c:pt idx="1">
                  <c:v>0.21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88983439608962933"/>
          <c:w val="0.91722165893646856"/>
          <c:h val="0.1101656039103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18555247867623E-2"/>
          <c:y val="5.1693931554502588E-2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Пенсіонери - 33</c:v>
                </c:pt>
                <c:pt idx="1">
                  <c:v>Особи, що позбавленні волі - 17</c:v>
                </c:pt>
                <c:pt idx="2">
                  <c:v>Інші категорії - 59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</c:v>
                </c:pt>
                <c:pt idx="1">
                  <c:v>0.16</c:v>
                </c:pt>
                <c:pt idx="2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2572855869359E-2"/>
          <c:y val="0.85769169728374306"/>
          <c:w val="0.89487424621638822"/>
          <c:h val="0.14230830271625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29823128305845E-2"/>
          <c:y val="3.8074466972653383E-2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Вирішено позитивно (у тому числі частково) - 28</c:v>
                </c:pt>
                <c:pt idx="1">
                  <c:v>Відмовлено у задоволенні (дано роз'яснення) - 58</c:v>
                </c:pt>
                <c:pt idx="2">
                  <c:v>Звернення, що повернуто авторові - 11</c:v>
                </c:pt>
                <c:pt idx="3">
                  <c:v>Звернення, що надіслано за належністю - 8 </c:v>
                </c:pt>
                <c:pt idx="4">
                  <c:v>Звернення, що не підлягає розгляду  - 4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0.26</c:v>
                </c:pt>
                <c:pt idx="1">
                  <c:v>0.53</c:v>
                </c:pt>
                <c:pt idx="2">
                  <c:v>0.1</c:v>
                </c:pt>
                <c:pt idx="3">
                  <c:v>7.0000000000000007E-2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2.5785844644491806E-2"/>
          <c:y val="0.81169889465616007"/>
          <c:w val="0.95949891732325332"/>
          <c:h val="0.1883011053438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148585879147195E-2"/>
          <c:y val="2.9694349568351128E-2"/>
          <c:w val="0.887249979211575"/>
          <c:h val="0.76013383132076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Поштовим зв'язком - 43</c:v>
                </c:pt>
                <c:pt idx="1">
                  <c:v>Електронною поштою  - 27</c:v>
                </c:pt>
                <c:pt idx="2">
                  <c:v>Усна відповідь -16</c:v>
                </c:pt>
                <c:pt idx="3">
                  <c:v>Доставлено кур'єром - 12</c:v>
                </c:pt>
                <c:pt idx="4">
                  <c:v>Електронною поштою та поштовим зв'язком - 7</c:v>
                </c:pt>
                <c:pt idx="5">
                  <c:v> Наручно - 3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0.4</c:v>
                </c:pt>
                <c:pt idx="1">
                  <c:v>0.25</c:v>
                </c:pt>
                <c:pt idx="2">
                  <c:v>0.15</c:v>
                </c:pt>
                <c:pt idx="3">
                  <c:v>0.11</c:v>
                </c:pt>
                <c:pt idx="4">
                  <c:v>0.06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820289582673458E-2"/>
          <c:y val="0.81662392190406274"/>
          <c:w val="0.98146619453529593"/>
          <c:h val="0.18337607809593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09.01.2023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645256"/>
            <a:ext cx="9289032" cy="40880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 році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109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наведена в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0" y="116632"/>
            <a:ext cx="9478788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  <a:r>
              <a:rPr lang="uk-UA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                 	                                                                           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 </a:t>
            </a: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«09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січня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 року  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3506"/>
              </p:ext>
            </p:extLst>
          </p:nvPr>
        </p:nvGraphicFramePr>
        <p:xfrm>
          <a:off x="0" y="908720"/>
          <a:ext cx="1063091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2022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2021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661997"/>
              </p:ext>
            </p:extLst>
          </p:nvPr>
        </p:nvGraphicFramePr>
        <p:xfrm>
          <a:off x="0" y="1340768"/>
          <a:ext cx="10342884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2" y="620688"/>
            <a:ext cx="9217025" cy="3600400"/>
          </a:xfrm>
        </p:spPr>
        <p:txBody>
          <a:bodyPr>
            <a:normAutofit fontScale="90000"/>
          </a:bodyPr>
          <a:lstStyle/>
          <a:p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</a:t>
            </a:r>
            <a:r>
              <a:rPr lang="uk-UA"/>
              <a:t>не встановлено.</a:t>
            </a: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r>
              <a:rPr lang="uk-UA" sz="1600" dirty="0">
                <a:solidFill>
                  <a:schemeClr val="tx1"/>
                </a:solidFill>
              </a:rPr>
              <a:t>Начальник відділу діловодства та обліку </a:t>
            </a:r>
            <a:br>
              <a:rPr lang="uk-UA" sz="1600" dirty="0">
                <a:solidFill>
                  <a:schemeClr val="tx1"/>
                </a:solidFill>
              </a:rPr>
            </a:br>
            <a:r>
              <a:rPr lang="uk-UA" sz="1600" dirty="0">
                <a:solidFill>
                  <a:schemeClr val="tx1"/>
                </a:solidFill>
              </a:rPr>
              <a:t>звернень громадян – канцелярії</a:t>
            </a:r>
            <a:br>
              <a:rPr lang="uk-UA" sz="1600" dirty="0">
                <a:solidFill>
                  <a:schemeClr val="tx1"/>
                </a:solidFill>
              </a:rPr>
            </a:br>
            <a:r>
              <a:rPr lang="uk-UA" sz="1600" dirty="0">
                <a:solidFill>
                  <a:schemeClr val="tx1"/>
                </a:solidFill>
              </a:rPr>
              <a:t>Вінницького апеляційного суду                                                  Тетяна ОЛІЙНИК</a:t>
            </a:r>
            <a:br>
              <a:rPr lang="uk-UA" sz="1600" dirty="0">
                <a:solidFill>
                  <a:schemeClr val="tx1"/>
                </a:solidFill>
              </a:rPr>
            </a:br>
            <a:br>
              <a:rPr lang="uk-UA" sz="1600" dirty="0">
                <a:solidFill>
                  <a:schemeClr val="tx1"/>
                </a:solidFill>
              </a:rPr>
            </a:br>
            <a:r>
              <a:rPr lang="uk-UA" sz="1600" dirty="0">
                <a:solidFill>
                  <a:schemeClr val="tx1"/>
                </a:solidFill>
              </a:rPr>
              <a:t>09.01.2023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53196"/>
              </p:ext>
            </p:extLst>
          </p:nvPr>
        </p:nvGraphicFramePr>
        <p:xfrm>
          <a:off x="-5173" y="908720"/>
          <a:ext cx="10348057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995750"/>
              </p:ext>
            </p:extLst>
          </p:nvPr>
        </p:nvGraphicFramePr>
        <p:xfrm>
          <a:off x="117748" y="1196752"/>
          <a:ext cx="968527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988407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158048"/>
              </p:ext>
            </p:extLst>
          </p:nvPr>
        </p:nvGraphicFramePr>
        <p:xfrm>
          <a:off x="0" y="692696"/>
          <a:ext cx="9982843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391453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121366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540000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880009"/>
              </p:ext>
            </p:extLst>
          </p:nvPr>
        </p:nvGraphicFramePr>
        <p:xfrm>
          <a:off x="0" y="908720"/>
          <a:ext cx="1034288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3660</TotalTime>
  <Words>204</Words>
  <Application>Microsoft Office PowerPoint</Application>
  <PresentationFormat>Довільний</PresentationFormat>
  <Paragraphs>21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у 2022 році   За звітний період до Вінницького апеляційного суду надійшло 109 звернень громадян, відсоткове значення та класифікація яких наведена в презентації: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2022 року з відповідним періодом 2021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       Начальник відділу діловодства та обліку  звернень громадян – канцелярії Вінницького апеляційного суду                                                  Тетяна ОЛІЙНИК  09.01.2023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819</cp:revision>
  <cp:lastPrinted>2022-07-12T12:52:36Z</cp:lastPrinted>
  <dcterms:created xsi:type="dcterms:W3CDTF">2021-01-13T07:10:30Z</dcterms:created>
  <dcterms:modified xsi:type="dcterms:W3CDTF">2023-01-09T06:53:58Z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